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558" r:id="rId2"/>
    <p:sldId id="360" r:id="rId3"/>
    <p:sldId id="476" r:id="rId4"/>
    <p:sldId id="568" r:id="rId5"/>
    <p:sldId id="704" r:id="rId6"/>
    <p:sldId id="479" r:id="rId7"/>
    <p:sldId id="679" r:id="rId8"/>
    <p:sldId id="722" r:id="rId9"/>
    <p:sldId id="723" r:id="rId10"/>
    <p:sldId id="737" r:id="rId11"/>
    <p:sldId id="724" r:id="rId12"/>
    <p:sldId id="725" r:id="rId13"/>
    <p:sldId id="726" r:id="rId14"/>
    <p:sldId id="727" r:id="rId15"/>
    <p:sldId id="728" r:id="rId16"/>
    <p:sldId id="729" r:id="rId17"/>
    <p:sldId id="736" r:id="rId18"/>
    <p:sldId id="730" r:id="rId19"/>
    <p:sldId id="741" r:id="rId20"/>
    <p:sldId id="734" r:id="rId21"/>
    <p:sldId id="731" r:id="rId22"/>
    <p:sldId id="732" r:id="rId23"/>
    <p:sldId id="733" r:id="rId24"/>
    <p:sldId id="735" r:id="rId25"/>
    <p:sldId id="738" r:id="rId26"/>
    <p:sldId id="740" r:id="rId27"/>
    <p:sldId id="739" r:id="rId28"/>
    <p:sldId id="66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3" autoAdjust="0"/>
    <p:restoredTop sz="52319" autoAdjust="0"/>
  </p:normalViewPr>
  <p:slideViewPr>
    <p:cSldViewPr snapToGrid="0">
      <p:cViewPr varScale="1">
        <p:scale>
          <a:sx n="37" d="100"/>
          <a:sy n="37" d="100"/>
        </p:scale>
        <p:origin x="1614" y="9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10/7/2020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iblehub.com/greek/2875.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song = Rev </a:t>
            </a:r>
            <a:r>
              <a:rPr lang="en-US" sz="1200" dirty="0"/>
              <a:t>5:9 </a:t>
            </a:r>
            <a:r>
              <a:rPr lang="en-US" sz="1200" b="0" i="1" kern="1200" dirty="0">
                <a:solidFill>
                  <a:schemeClr val="tx1"/>
                </a:solidFill>
                <a:effectLst/>
                <a:latin typeface="+mn-lt"/>
                <a:ea typeface="+mn-ea"/>
                <a:cs typeface="+mn-cs"/>
              </a:rPr>
              <a:t>And they *sang a new song, saying,</a:t>
            </a:r>
          </a:p>
          <a:p>
            <a:r>
              <a:rPr lang="en-US" sz="1200" b="0" i="1" kern="1200" dirty="0">
                <a:solidFill>
                  <a:schemeClr val="tx1"/>
                </a:solidFill>
                <a:effectLst/>
                <a:latin typeface="+mn-lt"/>
                <a:ea typeface="+mn-ea"/>
                <a:cs typeface="+mn-cs"/>
              </a:rPr>
              <a:t>“Worthy are You to take the book and to break its seals; for You were slain, and purchased for God with Your blood men from every tribe and tongue and people and nation.</a:t>
            </a:r>
          </a:p>
          <a:p>
            <a:endParaRPr lang="en-US" dirty="0"/>
          </a:p>
          <a:p>
            <a:r>
              <a:rPr lang="en-US" sz="1200" b="1" i="1" u="sng" dirty="0">
                <a:solidFill>
                  <a:prstClr val="white"/>
                </a:solidFill>
              </a:rPr>
              <a:t>no one could learn the song</a:t>
            </a:r>
          </a:p>
          <a:p>
            <a:endParaRPr lang="en-US" sz="1200" b="1" i="1" u="sng" dirty="0">
              <a:solidFill>
                <a:prstClr val="white"/>
              </a:solidFill>
            </a:endParaRPr>
          </a:p>
          <a:p>
            <a:r>
              <a:rPr lang="en-US" sz="1200" b="1" i="1" u="sng" dirty="0">
                <a:solidFill>
                  <a:prstClr val="white"/>
                </a:solidFill>
              </a:rPr>
              <a:t>144,000 </a:t>
            </a:r>
            <a:r>
              <a:rPr lang="en-US" sz="1200" b="1" i="1" u="none" dirty="0">
                <a:solidFill>
                  <a:prstClr val="white"/>
                </a:solidFill>
              </a:rPr>
              <a:t>who had been </a:t>
            </a:r>
            <a:r>
              <a:rPr lang="en-US" sz="1200" b="1" i="1" u="sng" dirty="0">
                <a:solidFill>
                  <a:prstClr val="white"/>
                </a:solidFill>
              </a:rPr>
              <a:t>purchased</a:t>
            </a:r>
            <a:r>
              <a:rPr lang="en-US" sz="1200" b="1" i="1" u="none" dirty="0">
                <a:solidFill>
                  <a:prstClr val="white"/>
                </a:solidFill>
              </a:rPr>
              <a:t> from the earth = ???  By the blood of the lamb!!!</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249123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 been defiled with women ??? </a:t>
            </a:r>
            <a:r>
              <a:rPr lang="en-US" b="1" i="0" dirty="0">
                <a:solidFill>
                  <a:srgbClr val="001320"/>
                </a:solidFill>
                <a:effectLst/>
                <a:latin typeface="Roboto"/>
              </a:rPr>
              <a:t>to pollute, stain, contaminate, defile</a:t>
            </a:r>
            <a:r>
              <a:rPr lang="en-US" b="0" i="0" dirty="0">
                <a:solidFill>
                  <a:srgbClr val="001320"/>
                </a:solidFill>
                <a:effectLst/>
                <a:latin typeface="Roboto"/>
              </a:rPr>
              <a:t>; used of "moral soil (smut)" that </a:t>
            </a:r>
            <a:r>
              <a:rPr lang="en-US" b="0" i="0" dirty="0" err="1">
                <a:solidFill>
                  <a:srgbClr val="001320"/>
                </a:solidFill>
                <a:effectLst/>
                <a:latin typeface="Roboto"/>
              </a:rPr>
              <a:t>defouls</a:t>
            </a:r>
            <a:r>
              <a:rPr lang="en-US" b="0" i="0" dirty="0">
                <a:solidFill>
                  <a:srgbClr val="001320"/>
                </a:solidFill>
                <a:effectLst/>
                <a:latin typeface="Roboto"/>
              </a:rPr>
              <a:t> and besmirches the soul</a:t>
            </a:r>
            <a:r>
              <a:rPr lang="en-US" b="1" i="1" dirty="0"/>
              <a:t>  </a:t>
            </a:r>
          </a:p>
          <a:p>
            <a:r>
              <a:rPr kumimoji="0" lang="en-US" sz="1200" b="0" i="0" u="none" strike="noStrike" kern="1200" cap="none" spc="0" normalizeH="0" baseline="0" noProof="0" dirty="0">
                <a:ln>
                  <a:noFill/>
                </a:ln>
                <a:solidFill>
                  <a:prstClr val="black"/>
                </a:solidFill>
                <a:effectLst/>
                <a:uLnTx/>
                <a:uFillTx/>
                <a:latin typeface="+mn-lt"/>
                <a:ea typeface="+mn-ea"/>
                <a:cs typeface="+mn-cs"/>
              </a:rPr>
              <a:t>= as opposed to the immorality of idolatry</a:t>
            </a:r>
            <a:endParaRPr lang="en-US" b="1" i="1" dirty="0"/>
          </a:p>
          <a:p>
            <a:endParaRPr lang="en-US" b="1" i="1" dirty="0"/>
          </a:p>
          <a:p>
            <a:r>
              <a:rPr lang="en-US" b="1" i="1" dirty="0"/>
              <a:t> Chaste</a:t>
            </a:r>
            <a:r>
              <a:rPr lang="en-US" dirty="0"/>
              <a:t>... </a:t>
            </a:r>
            <a:r>
              <a:rPr lang="en-US" b="1" i="1" dirty="0"/>
              <a:t>Pure</a:t>
            </a:r>
            <a:r>
              <a:rPr lang="en-US" dirty="0"/>
              <a:t>  NIV </a:t>
            </a:r>
            <a:r>
              <a:rPr lang="en-US" b="1" i="1" dirty="0"/>
              <a:t>virgins  </a:t>
            </a:r>
            <a:r>
              <a:rPr lang="en-US" b="1" i="1" dirty="0">
                <a:sym typeface="Wingdings" panose="05000000000000000000" pitchFamily="2" charset="2"/>
              </a:rPr>
              <a:t>  </a:t>
            </a:r>
            <a:r>
              <a:rPr lang="en-US" b="1" i="1" dirty="0"/>
              <a:t>(</a:t>
            </a:r>
            <a:r>
              <a:rPr lang="el-GR" sz="1200" b="1" i="0" kern="1200" dirty="0">
                <a:solidFill>
                  <a:schemeClr val="tx1"/>
                </a:solidFill>
                <a:effectLst/>
                <a:latin typeface="+mn-lt"/>
                <a:ea typeface="+mn-ea"/>
                <a:cs typeface="+mn-cs"/>
              </a:rPr>
              <a:t>παρθένος</a:t>
            </a:r>
            <a:r>
              <a:rPr lang="en-US" sz="1200" b="1" i="0" kern="1200" dirty="0">
                <a:solidFill>
                  <a:schemeClr val="tx1"/>
                </a:solidFill>
                <a:effectLst/>
                <a:latin typeface="+mn-lt"/>
                <a:ea typeface="+mn-ea"/>
                <a:cs typeface="+mn-cs"/>
              </a:rPr>
              <a:t>)</a:t>
            </a:r>
            <a:r>
              <a:rPr lang="en-US" b="1" i="1" dirty="0"/>
              <a:t> </a:t>
            </a:r>
            <a:r>
              <a:rPr lang="en-US" b="0" i="0" dirty="0"/>
              <a:t>1 usually of a female who has not had relations; </a:t>
            </a:r>
            <a:r>
              <a:rPr lang="en-US" sz="1200" b="1" i="0" kern="12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 man who has abstained from all uncleanness and whoredom attendant on idolatry, and so has kept his chastity":</a:t>
            </a:r>
            <a:endParaRPr lang="en-US" dirty="0"/>
          </a:p>
          <a:p>
            <a:endParaRPr lang="en-US" dirty="0"/>
          </a:p>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 = obedient to His Lordship</a:t>
            </a:r>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lang="en-US" b="1" i="1" dirty="0"/>
              <a:t>Purchased</a:t>
            </a:r>
          </a:p>
          <a:p>
            <a:endParaRPr lang="en-US" dirty="0"/>
          </a:p>
          <a:p>
            <a:r>
              <a:rPr lang="en-US" b="1" i="1" dirty="0"/>
              <a:t>First fruits = </a:t>
            </a:r>
            <a:r>
              <a:rPr lang="en-US" b="0" i="0" dirty="0"/>
              <a:t> more to follow!</a:t>
            </a:r>
            <a:endParaRPr lang="en-US" b="1" i="1" dirty="0"/>
          </a:p>
          <a:p>
            <a:endParaRPr lang="en-US" dirty="0"/>
          </a:p>
          <a:p>
            <a:r>
              <a:rPr lang="en-US" b="1" i="1" dirty="0"/>
              <a:t>No lie... Blameless... </a:t>
            </a:r>
            <a:r>
              <a:rPr lang="en-US" b="0" i="0" dirty="0"/>
              <a:t>= the spotless bride of Christ</a:t>
            </a:r>
            <a:endParaRPr lang="en-US" b="1" i="1" dirty="0"/>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75271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of three angels...</a:t>
            </a:r>
          </a:p>
          <a:p>
            <a:endParaRPr lang="en-US" dirty="0"/>
          </a:p>
          <a:p>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having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an eternal gospel to preach</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to those who live on the earth == announced in a LOUD voice... </a:t>
            </a: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Still not too late to repent!!! Mercy is always available before final judgment!</a:t>
            </a:r>
          </a:p>
          <a:p>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to every nation and tribe and tongue and people</a:t>
            </a:r>
          </a:p>
          <a:p>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Fear God</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give Him glory</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because the hour of His judgment has come; </a:t>
            </a:r>
          </a:p>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worship Him</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who made the heaven and the earth and sea and springs of waters.”</a:t>
            </a:r>
          </a:p>
          <a:p>
            <a:endPar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The HOUR of His Judgment has come!!!</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93189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Fallen is Babylon the great</a:t>
            </a:r>
          </a:p>
          <a:p>
            <a:endParaRPr lang="en-US" b="1" i="1" dirty="0"/>
          </a:p>
          <a:p>
            <a:pPr marL="171450" indent="-171450">
              <a:buFont typeface="Arial" panose="020B0604020202020204" pitchFamily="34" charset="0"/>
              <a:buChar char="•"/>
            </a:pPr>
            <a:r>
              <a:rPr lang="en-US" dirty="0"/>
              <a:t>The greatest of nations will fall because of </a:t>
            </a:r>
            <a:r>
              <a:rPr lang="en-US" b="1" i="1" u="sng" dirty="0"/>
              <a:t>immorality</a:t>
            </a:r>
          </a:p>
          <a:p>
            <a:pPr marL="171450" indent="-171450">
              <a:buFont typeface="Arial" panose="020B0604020202020204" pitchFamily="34" charset="0"/>
              <a:buChar char="•"/>
            </a:pPr>
            <a:r>
              <a:rPr lang="en-US" dirty="0"/>
              <a:t>1 Peter 5:12-13 allusion to Rome</a:t>
            </a:r>
          </a:p>
          <a:p>
            <a:pPr marL="171450" indent="-171450">
              <a:buFont typeface="Arial" panose="020B0604020202020204" pitchFamily="34" charset="0"/>
              <a:buChar char="•"/>
            </a:pPr>
            <a:r>
              <a:rPr lang="en-US" b="1" i="1" dirty="0"/>
              <a:t>All the nations...</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225415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Wine of the wrath of God mixed in full strength in the cup of His anger </a:t>
            </a:r>
            <a:r>
              <a:rPr lang="en-US" dirty="0">
                <a:sym typeface="Wingdings" panose="05000000000000000000" pitchFamily="2" charset="2"/>
              </a:rPr>
              <a:t> unmixed, undiluted</a:t>
            </a:r>
            <a:endParaRPr lang="en-US" dirty="0"/>
          </a:p>
          <a:p>
            <a:pPr marL="171450" indent="-171450">
              <a:buFont typeface="Arial" panose="020B0604020202020204" pitchFamily="34" charset="0"/>
              <a:buChar char="•"/>
            </a:pPr>
            <a:r>
              <a:rPr lang="en-US" dirty="0"/>
              <a:t>Cup of God’s wrath </a:t>
            </a:r>
            <a:r>
              <a:rPr lang="en-US" dirty="0">
                <a:sym typeface="Wingdings" panose="05000000000000000000" pitchFamily="2" charset="2"/>
              </a:rPr>
              <a:t> </a:t>
            </a:r>
            <a:r>
              <a:rPr lang="en-US" dirty="0" err="1">
                <a:sym typeface="Wingdings" panose="05000000000000000000" pitchFamily="2" charset="2"/>
              </a:rPr>
              <a:t>Jer</a:t>
            </a:r>
            <a:r>
              <a:rPr lang="en-US" dirty="0">
                <a:sym typeface="Wingdings" panose="05000000000000000000" pitchFamily="2" charset="2"/>
              </a:rPr>
              <a:t> 25:15; Job 21:20; </a:t>
            </a:r>
            <a:r>
              <a:rPr lang="en-US" b="1" u="sng" dirty="0">
                <a:sym typeface="Wingdings" panose="05000000000000000000" pitchFamily="2" charset="2"/>
              </a:rPr>
              <a:t>Ps 75:8</a:t>
            </a:r>
            <a:r>
              <a:rPr lang="en-US" dirty="0">
                <a:sym typeface="Wingdings" panose="05000000000000000000" pitchFamily="2" charset="2"/>
              </a:rPr>
              <a:t>; Isa 51:17</a:t>
            </a:r>
            <a:endParaRPr lang="en-US" dirty="0"/>
          </a:p>
          <a:p>
            <a:endParaRPr lang="en-US" dirty="0"/>
          </a:p>
          <a:p>
            <a:r>
              <a:rPr lang="en-US" dirty="0"/>
              <a:t>Tormented ... In the presence of the holy angels and in the presence of the Lamb????</a:t>
            </a:r>
          </a:p>
          <a:p>
            <a:pPr marL="628650" lvl="1" indent="-171450">
              <a:buFont typeface="Arial" panose="020B0604020202020204" pitchFamily="34" charset="0"/>
              <a:buChar char="•"/>
            </a:pPr>
            <a:r>
              <a:rPr lang="en-US" dirty="0"/>
              <a:t>Angels?</a:t>
            </a:r>
          </a:p>
          <a:p>
            <a:pPr marL="628650" lvl="1" indent="-171450">
              <a:buFont typeface="Arial" panose="020B0604020202020204" pitchFamily="34" charset="0"/>
              <a:buChar char="•"/>
            </a:pPr>
            <a:r>
              <a:rPr lang="en-US" dirty="0"/>
              <a:t>Lamb = because they rejected His sacrificial love for them... </a:t>
            </a:r>
          </a:p>
          <a:p>
            <a:pPr marL="1085850" lvl="2" indent="-171450">
              <a:buFont typeface="Arial" panose="020B0604020202020204" pitchFamily="34" charset="0"/>
              <a:buChar char="•"/>
            </a:pPr>
            <a:r>
              <a:rPr lang="en-US" dirty="0"/>
              <a:t>Hebrews 10 trampled under foot the Son of God and insulted the Spirit of Grace</a:t>
            </a:r>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255766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TWO ULTIMATE FATES OF MANKIND</a:t>
            </a:r>
            <a:r>
              <a:rPr lang="en-US" b="1" u="none" dirty="0"/>
              <a:t>:</a:t>
            </a:r>
            <a:endParaRPr lang="en-US" b="1" u="sng" dirty="0"/>
          </a:p>
          <a:p>
            <a:r>
              <a:rPr lang="en-US" b="1" dirty="0"/>
              <a:t>TORMENT FOREVER = </a:t>
            </a:r>
          </a:p>
          <a:p>
            <a:pPr marL="0" indent="0">
              <a:buFont typeface="Arial" panose="020B0604020202020204" pitchFamily="34" charset="0"/>
              <a:buNone/>
            </a:pPr>
            <a:r>
              <a:rPr lang="en-US" b="0" dirty="0"/>
              <a:t>Newport, </a:t>
            </a:r>
            <a:r>
              <a:rPr lang="en-US" b="0" i="1" dirty="0"/>
              <a:t>Lion and the Lamb, 253</a:t>
            </a:r>
            <a:endParaRPr lang="en-US" b="0" dirty="0"/>
          </a:p>
          <a:p>
            <a:pPr marL="171450" indent="-171450">
              <a:buFont typeface="Arial" panose="020B0604020202020204" pitchFamily="34" charset="0"/>
              <a:buChar char="•"/>
            </a:pPr>
            <a:r>
              <a:rPr lang="en-US" b="0" dirty="0"/>
              <a:t>C.S. Lewis (see </a:t>
            </a:r>
            <a:r>
              <a:rPr lang="en-US" b="0" i="1" dirty="0"/>
              <a:t>Problem of Pain</a:t>
            </a:r>
            <a:r>
              <a:rPr lang="en-US" b="0" i="0" dirty="0"/>
              <a:t>) acknowledges that hell is a detestable doctrine that he would be willing to remove from Christianity if it were in his power. Ut Lewis states that the question is not whether it is detestable but whether it is true. We must recognize that the reality of hell has the full support of Scripture and of Christ’s teaching. Indeed, it has always been held by evangelical Christians and has the support of reason.</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lang="en-US" b="0" i="0" dirty="0"/>
              <a:t>Leon Morris, </a:t>
            </a:r>
            <a:r>
              <a:rPr lang="en-US" b="0" i="1" dirty="0"/>
              <a:t>Tyndale</a:t>
            </a:r>
          </a:p>
          <a:p>
            <a:pPr marL="171450" indent="-171450">
              <a:buFont typeface="Arial" panose="020B0604020202020204" pitchFamily="34" charset="0"/>
              <a:buChar char="•"/>
            </a:pPr>
            <a:r>
              <a:rPr lang="en-US" b="0" i="0" dirty="0"/>
              <a:t>12. A consideration of ultimate realities sustains the people of God. They must pass through troubles, but they know that their troubles are temporary whereas those of their tormentors will be eternal. This sense of values keeps them calm. It issues in steadfastness... </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426238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Leon Morris, </a:t>
            </a:r>
            <a:r>
              <a:rPr kumimoji="0" lang="en-US" sz="1200" b="0" i="1" u="none" strike="noStrike" kern="1200" cap="none" spc="0" normalizeH="0" baseline="0" noProof="0" dirty="0">
                <a:ln>
                  <a:noFill/>
                </a:ln>
                <a:solidFill>
                  <a:prstClr val="black"/>
                </a:solidFill>
                <a:effectLst/>
                <a:uLnTx/>
                <a:uFillTx/>
                <a:latin typeface="+mn-lt"/>
                <a:ea typeface="+mn-ea"/>
                <a:cs typeface="+mn-cs"/>
              </a:rPr>
              <a:t>Tyndale</a:t>
            </a:r>
          </a:p>
          <a:p>
            <a:pPr marL="171450" indent="-171450">
              <a:buFont typeface="Arial" panose="020B0604020202020204" pitchFamily="34" charset="0"/>
              <a:buChar char="•"/>
            </a:pPr>
            <a:r>
              <a:rPr lang="en-US" b="0" i="0" dirty="0"/>
              <a:t>The saints are characterized by their </a:t>
            </a:r>
            <a:r>
              <a:rPr lang="en-US" b="1" i="1" dirty="0"/>
              <a:t>obedience to God’s commandment </a:t>
            </a:r>
            <a:r>
              <a:rPr lang="en-US" b="0" i="0" dirty="0"/>
              <a:t>and their </a:t>
            </a:r>
            <a:r>
              <a:rPr lang="en-US" b="1" i="1" dirty="0"/>
              <a:t>faithfulness to Jesus</a:t>
            </a:r>
            <a:r>
              <a:rPr lang="en-US" b="0" i="0" dirty="0"/>
              <a:t>. </a:t>
            </a:r>
          </a:p>
          <a:p>
            <a:pPr marL="171450" indent="-171450">
              <a:buFont typeface="Arial" panose="020B0604020202020204" pitchFamily="34" charset="0"/>
              <a:buChar char="•"/>
            </a:pPr>
            <a:r>
              <a:rPr lang="en-US" b="1" i="0" dirty="0"/>
              <a:t>Both </a:t>
            </a:r>
            <a:r>
              <a:rPr lang="en-US" b="1" i="0" u="sng" dirty="0"/>
              <a:t>ethical conduct </a:t>
            </a:r>
            <a:r>
              <a:rPr lang="en-US" b="1" i="0" dirty="0"/>
              <a:t>and </a:t>
            </a:r>
            <a:r>
              <a:rPr lang="en-US" b="1" i="0" u="sng" dirty="0"/>
              <a:t>reliance on the </a:t>
            </a:r>
            <a:r>
              <a:rPr lang="en-US" b="1" i="0" u="sng" dirty="0" err="1"/>
              <a:t>Saviour</a:t>
            </a:r>
            <a:r>
              <a:rPr lang="en-US" b="1" i="0" u="none" dirty="0"/>
              <a:t> </a:t>
            </a:r>
            <a:r>
              <a:rPr lang="en-US" b="1" i="0" dirty="0"/>
              <a:t>are important</a:t>
            </a:r>
            <a:r>
              <a:rPr lang="en-US" b="0" i="0" dirty="0"/>
              <a:t>.</a:t>
            </a:r>
          </a:p>
          <a:p>
            <a:endParaRPr lang="en-US" dirty="0"/>
          </a:p>
          <a:p>
            <a:r>
              <a:rPr lang="en-US" b="1" u="sng" dirty="0"/>
              <a:t>PERSEVERANCE OF THE SAINTS</a:t>
            </a:r>
            <a:r>
              <a:rPr lang="en-US" dirty="0"/>
              <a:t>:  Hang in there!!!!!!!!!!</a:t>
            </a:r>
          </a:p>
          <a:p>
            <a:pPr marL="171450" indent="-171450">
              <a:buFont typeface="Arial" panose="020B0604020202020204" pitchFamily="34" charset="0"/>
              <a:buChar char="•"/>
            </a:pPr>
            <a:r>
              <a:rPr lang="en-US" b="1" i="1" dirty="0"/>
              <a:t>Keep the commandments of God = </a:t>
            </a:r>
            <a:r>
              <a:rPr lang="en-US" b="0" i="0" dirty="0"/>
              <a:t>LOYAL to His LORDSHIP</a:t>
            </a:r>
            <a:endParaRPr lang="en-US" b="1" i="1" dirty="0"/>
          </a:p>
          <a:p>
            <a:pPr marL="171450" indent="-171450">
              <a:buFont typeface="Arial" panose="020B0604020202020204" pitchFamily="34" charset="0"/>
              <a:buChar char="•"/>
            </a:pPr>
            <a:r>
              <a:rPr lang="en-US" b="1" i="1" dirty="0"/>
              <a:t>Keep their faith in Jesus = </a:t>
            </a:r>
            <a:r>
              <a:rPr lang="en-US" b="0" i="0" dirty="0"/>
              <a:t>TRUST in His WORD</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195532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Beatitude: </a:t>
            </a:r>
            <a:r>
              <a:rPr lang="en-US" b="1" i="1" dirty="0"/>
              <a:t>Blessed are...</a:t>
            </a:r>
          </a:p>
          <a:p>
            <a:pPr marL="171450" indent="-171450">
              <a:buFont typeface="Arial" panose="020B0604020202020204" pitchFamily="34" charset="0"/>
              <a:buChar char="•"/>
            </a:pPr>
            <a:r>
              <a:rPr lang="en-US" b="1" i="1" dirty="0"/>
              <a:t>Matthew 5:11-12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“Blessed are you when </a:t>
            </a:r>
            <a:r>
              <a:rPr lang="en-US" sz="1200" b="0" i="1" kern="1200" dirty="0">
                <a:solidFill>
                  <a:schemeClr val="tx1"/>
                </a:solidFill>
                <a:effectLst/>
                <a:latin typeface="+mn-lt"/>
                <a:ea typeface="+mn-ea"/>
                <a:cs typeface="+mn-cs"/>
              </a:rPr>
              <a:t>people</a:t>
            </a:r>
            <a:r>
              <a:rPr lang="en-US" sz="1200" b="0" i="0" kern="1200" dirty="0">
                <a:solidFill>
                  <a:schemeClr val="tx1"/>
                </a:solidFill>
                <a:effectLst/>
                <a:latin typeface="+mn-lt"/>
                <a:ea typeface="+mn-ea"/>
                <a:cs typeface="+mn-cs"/>
              </a:rPr>
              <a:t> insult you and persecute you, and falsely say all kinds of evil against you because of Me.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Rejoice and be glad, for your reward in heaven is great; for in the same way they persecuted the prophets who were before you.</a:t>
            </a:r>
            <a:endParaRPr lang="en-US" dirty="0"/>
          </a:p>
          <a:p>
            <a:endParaRPr lang="en-US" dirty="0"/>
          </a:p>
          <a:p>
            <a:r>
              <a:rPr lang="en-US" b="1" i="1" dirty="0"/>
              <a:t>Rest from their labors</a:t>
            </a:r>
          </a:p>
          <a:p>
            <a:pPr marL="171450" indent="-171450">
              <a:buFont typeface="Arial" panose="020B0604020202020204" pitchFamily="34" charset="0"/>
              <a:buChar char="•"/>
            </a:pPr>
            <a:r>
              <a:rPr lang="en-US" dirty="0"/>
              <a:t>Contrast the beast worshippers: </a:t>
            </a:r>
            <a:r>
              <a:rPr lang="en-US" sz="1200" i="1" dirty="0">
                <a:solidFill>
                  <a:prstClr val="white"/>
                </a:solidFill>
              </a:rPr>
              <a:t>11 And the smoke of their torment goes up </a:t>
            </a:r>
            <a:r>
              <a:rPr lang="en-US" sz="1200" b="1" i="1" u="sng" dirty="0">
                <a:solidFill>
                  <a:prstClr val="white"/>
                </a:solidFill>
              </a:rPr>
              <a:t>forever and ever</a:t>
            </a:r>
            <a:r>
              <a:rPr lang="en-US" sz="1200" i="1" dirty="0">
                <a:solidFill>
                  <a:prstClr val="white"/>
                </a:solidFill>
              </a:rPr>
              <a:t>; they have </a:t>
            </a:r>
            <a:r>
              <a:rPr lang="en-US" sz="1200" b="1" i="1" u="sng" dirty="0">
                <a:solidFill>
                  <a:prstClr val="white"/>
                </a:solidFill>
              </a:rPr>
              <a:t>no rest</a:t>
            </a:r>
            <a:r>
              <a:rPr lang="en-US" sz="1200" i="1" dirty="0">
                <a:solidFill>
                  <a:prstClr val="white"/>
                </a:solidFill>
              </a:rPr>
              <a:t> day and night, those who worship the beast and his image, and whoever receives the mark of his name.” </a:t>
            </a:r>
          </a:p>
          <a:p>
            <a:pPr marL="171450" indent="-171450">
              <a:buFont typeface="Arial" panose="020B0604020202020204" pitchFamily="34" charset="0"/>
              <a:buChar char="•"/>
            </a:pPr>
            <a:r>
              <a:rPr lang="en-US" sz="1200" b="1" i="0" u="sng" dirty="0">
                <a:solidFill>
                  <a:prstClr val="white"/>
                </a:solidFill>
              </a:rPr>
              <a:t>Labors</a:t>
            </a:r>
            <a:r>
              <a:rPr lang="en-US" sz="1200" b="0" i="0" u="none" dirty="0">
                <a:solidFill>
                  <a:prstClr val="white"/>
                </a:solidFill>
              </a:rPr>
              <a:t> = </a:t>
            </a:r>
            <a:r>
              <a:rPr lang="el-GR" b="1" i="0" dirty="0">
                <a:solidFill>
                  <a:srgbClr val="001320"/>
                </a:solidFill>
                <a:effectLst/>
                <a:latin typeface="Cardo"/>
              </a:rPr>
              <a:t>κόπος</a:t>
            </a:r>
            <a:r>
              <a:rPr lang="en-US" b="1" i="0" dirty="0">
                <a:solidFill>
                  <a:srgbClr val="001320"/>
                </a:solidFill>
                <a:effectLst/>
                <a:latin typeface="Cardo"/>
              </a:rPr>
              <a:t> =  </a:t>
            </a:r>
            <a:r>
              <a:rPr lang="en-US" b="1" i="0" u="none" strike="noStrike" dirty="0">
                <a:solidFill>
                  <a:srgbClr val="0066AA"/>
                </a:solidFill>
                <a:effectLst/>
                <a:latin typeface="Arial" panose="020B0604020202020204" pitchFamily="34" charset="0"/>
              </a:rPr>
              <a:t>: </a:t>
            </a:r>
            <a:r>
              <a:rPr lang="en-US" b="0" i="0" dirty="0">
                <a:solidFill>
                  <a:srgbClr val="001320"/>
                </a:solidFill>
                <a:effectLst/>
                <a:latin typeface="Roboto"/>
              </a:rPr>
              <a:t>(a) trouble, (b) toil, labor, laborious toil, involving weariness and fatigue. (from </a:t>
            </a:r>
            <a:r>
              <a:rPr lang="en-US" b="0"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2875</a:t>
            </a:r>
            <a:r>
              <a:rPr lang="en-US" b="0" i="0" dirty="0">
                <a:solidFill>
                  <a:srgbClr val="001320"/>
                </a:solidFill>
                <a:effectLst/>
                <a:latin typeface="Roboto"/>
              </a:rPr>
              <a:t> </a:t>
            </a:r>
            <a:r>
              <a:rPr lang="en-US" b="0" i="1" dirty="0">
                <a:solidFill>
                  <a:srgbClr val="001320"/>
                </a:solidFill>
                <a:effectLst/>
                <a:latin typeface="Roboto"/>
              </a:rPr>
              <a:t>/</a:t>
            </a:r>
            <a:r>
              <a:rPr lang="en-US" b="0" i="1" dirty="0" err="1">
                <a:solidFill>
                  <a:srgbClr val="001320"/>
                </a:solidFill>
                <a:effectLst/>
                <a:latin typeface="Roboto"/>
              </a:rPr>
              <a:t>kóptō</a:t>
            </a:r>
            <a:r>
              <a:rPr lang="en-US" b="0" i="0" dirty="0">
                <a:solidFill>
                  <a:srgbClr val="001320"/>
                </a:solidFill>
                <a:effectLst/>
                <a:latin typeface="Roboto"/>
              </a:rPr>
              <a:t>, "to hit, strike") – properly, a strike (blow) that is so hard, it seriously weakens or debilitates; (figuratively) </a:t>
            </a:r>
            <a:r>
              <a:rPr lang="en-US" b="0" i="1" dirty="0">
                <a:solidFill>
                  <a:srgbClr val="001320"/>
                </a:solidFill>
                <a:effectLst/>
                <a:latin typeface="Roboto"/>
              </a:rPr>
              <a:t>deep fatigue</a:t>
            </a:r>
            <a:r>
              <a:rPr lang="en-US" b="0" i="0" dirty="0">
                <a:solidFill>
                  <a:srgbClr val="001320"/>
                </a:solidFill>
                <a:effectLst/>
                <a:latin typeface="Roboto"/>
              </a:rPr>
              <a:t>, extreme </a:t>
            </a:r>
            <a:r>
              <a:rPr lang="en-US" b="0" i="1" dirty="0">
                <a:solidFill>
                  <a:srgbClr val="001320"/>
                </a:solidFill>
                <a:effectLst/>
                <a:latin typeface="Roboto"/>
              </a:rPr>
              <a:t>weariness</a:t>
            </a:r>
            <a:r>
              <a:rPr lang="en-US" b="0" i="0" dirty="0">
                <a:solidFill>
                  <a:srgbClr val="001320"/>
                </a:solidFill>
                <a:effectLst/>
                <a:latin typeface="Roboto"/>
              </a:rPr>
              <a:t> (</a:t>
            </a:r>
            <a:r>
              <a:rPr lang="en-US" b="0" i="1" dirty="0">
                <a:solidFill>
                  <a:srgbClr val="001320"/>
                </a:solidFill>
                <a:effectLst/>
                <a:latin typeface="Roboto"/>
              </a:rPr>
              <a:t>wearisome toil</a:t>
            </a:r>
            <a:r>
              <a:rPr lang="en-US" b="0" i="0" dirty="0">
                <a:solidFill>
                  <a:srgbClr val="001320"/>
                </a:solidFill>
                <a:effectLst/>
                <a:latin typeface="Roboto"/>
              </a:rPr>
              <a:t>).</a:t>
            </a:r>
          </a:p>
          <a:p>
            <a:pPr marL="171450" indent="-171450">
              <a:buFont typeface="Arial" panose="020B0604020202020204" pitchFamily="34" charset="0"/>
              <a:buChar char="•"/>
            </a:pPr>
            <a:r>
              <a:rPr lang="en-US" b="0" i="0" u="none" dirty="0">
                <a:solidFill>
                  <a:srgbClr val="001320"/>
                </a:solidFill>
                <a:effectLst/>
                <a:latin typeface="Roboto"/>
              </a:rPr>
              <a:t>“work” that is a “beat-down”  !!!</a:t>
            </a:r>
            <a:endParaRPr lang="en-US" b="1" i="0" u="none" dirty="0"/>
          </a:p>
          <a:p>
            <a:endParaRPr lang="en-US" dirty="0"/>
          </a:p>
          <a:p>
            <a:r>
              <a:rPr lang="en-US" dirty="0"/>
              <a:t>For their </a:t>
            </a:r>
            <a:r>
              <a:rPr lang="en-US" b="1" i="1" dirty="0"/>
              <a:t>deeds follow with them</a:t>
            </a:r>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188911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2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for the saved</a:t>
            </a:r>
          </a:p>
          <a:p>
            <a:r>
              <a:rPr lang="en-US" b="1" dirty="0"/>
              <a:t>One for wrath</a:t>
            </a:r>
          </a:p>
          <a:p>
            <a:endParaRPr lang="en-US" b="1" dirty="0"/>
          </a:p>
          <a:p>
            <a:r>
              <a:rPr lang="en-US" b="1" dirty="0"/>
              <a:t>Some believe they are both of the same reaping of all people</a:t>
            </a:r>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10642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white cloud, and sitting on the cloud was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like a son of man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having a golden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crown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His head and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sharp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sickle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in His hand. </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And another angel came out of the temple, crying out with a loud voice to Him who sat on the cloud, “Put in your sickle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reap</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the hour to reap has come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Jesus said “no one knows the hour...”</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because the harvest of the earth is ripe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16 Then He who sat on the cloud swung His sickle over the earth, and the earth was reaped.</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197542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379035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Winepress of God’s wrath </a:t>
            </a:r>
            <a:r>
              <a:rPr lang="en-US" dirty="0"/>
              <a:t>= see Isaiah 63:3 and </a:t>
            </a:r>
            <a:r>
              <a:rPr lang="en-US" dirty="0" err="1"/>
              <a:t>joel</a:t>
            </a:r>
            <a:r>
              <a:rPr lang="en-US" dirty="0"/>
              <a:t> 3:13</a:t>
            </a:r>
          </a:p>
          <a:p>
            <a:endParaRPr lang="en-US" dirty="0"/>
          </a:p>
          <a:p>
            <a:r>
              <a:rPr lang="en-US" b="1" i="1" dirty="0"/>
              <a:t>Blood for 200 miles </a:t>
            </a:r>
            <a:r>
              <a:rPr lang="en-US" dirty="0"/>
              <a:t>= length of Palestine? </a:t>
            </a:r>
          </a:p>
          <a:p>
            <a:pPr marL="171450" indent="-171450">
              <a:buFont typeface="Arial" panose="020B0604020202020204" pitchFamily="34" charset="0"/>
              <a:buChar char="•"/>
            </a:pPr>
            <a:r>
              <a:rPr lang="en-US" dirty="0"/>
              <a:t>Isaiah 63:1-6  </a:t>
            </a:r>
            <a:r>
              <a:rPr lang="en-US" sz="1200" b="0" i="1" kern="1200" dirty="0">
                <a:solidFill>
                  <a:schemeClr val="tx1"/>
                </a:solidFill>
                <a:effectLst/>
                <a:latin typeface="+mn-lt"/>
                <a:ea typeface="+mn-ea"/>
                <a:cs typeface="+mn-cs"/>
              </a:rPr>
              <a:t>Who is this who comes from Edom, With garments of glowing colors from </a:t>
            </a:r>
            <a:r>
              <a:rPr lang="en-US" sz="1200" b="0" i="1" kern="1200" dirty="0" err="1">
                <a:solidFill>
                  <a:schemeClr val="tx1"/>
                </a:solidFill>
                <a:effectLst/>
                <a:latin typeface="+mn-lt"/>
                <a:ea typeface="+mn-ea"/>
                <a:cs typeface="+mn-cs"/>
              </a:rPr>
              <a:t>Bozrah</a:t>
            </a:r>
            <a:r>
              <a:rPr lang="en-US" sz="1200" b="0" i="1" kern="1200" dirty="0">
                <a:solidFill>
                  <a:schemeClr val="tx1"/>
                </a:solidFill>
                <a:effectLst/>
                <a:latin typeface="+mn-lt"/>
                <a:ea typeface="+mn-ea"/>
                <a:cs typeface="+mn-cs"/>
              </a:rPr>
              <a:t>, This One who is majestic in His apparel, Marching in the greatness of His strength? “It is I who speak in righteousness, mighty to save.”</a:t>
            </a:r>
            <a:br>
              <a:rPr lang="en-US" i="1" dirty="0"/>
            </a:br>
            <a:r>
              <a:rPr lang="en-US" sz="1200" b="1" i="1" kern="1200" baseline="300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Why is Your apparel red, And Your garments like the one who treads in the wine press?</a:t>
            </a:r>
            <a:br>
              <a:rPr lang="en-US" i="1" dirty="0"/>
            </a:b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“I have trodden the wine trough alone, And from the peoples there was no man with Me. I also trod them in My anger And trampled them in My wrath;</a:t>
            </a:r>
            <a:br>
              <a:rPr lang="en-US" i="1" dirty="0"/>
            </a:br>
            <a:r>
              <a:rPr lang="en-US" sz="1200" b="0" i="1" kern="1200" dirty="0">
                <a:solidFill>
                  <a:schemeClr val="tx1"/>
                </a:solidFill>
                <a:effectLst/>
                <a:latin typeface="+mn-lt"/>
                <a:ea typeface="+mn-ea"/>
                <a:cs typeface="+mn-cs"/>
              </a:rPr>
              <a:t>And their lifeblood is sprinkled on My garments, And I stained all My raiment.</a:t>
            </a:r>
            <a:br>
              <a:rPr lang="en-US" i="1" dirty="0"/>
            </a:br>
            <a:r>
              <a:rPr lang="en-US" sz="1200" b="1" i="1" kern="1200" baseline="30000" dirty="0">
                <a:solidFill>
                  <a:schemeClr val="tx1"/>
                </a:solidFill>
                <a:effectLst/>
                <a:latin typeface="+mn-lt"/>
                <a:ea typeface="+mn-ea"/>
                <a:cs typeface="+mn-cs"/>
              </a:rPr>
              <a:t>4 </a:t>
            </a:r>
            <a:r>
              <a:rPr lang="en-US" sz="1200" b="0" i="1" kern="1200" dirty="0">
                <a:solidFill>
                  <a:schemeClr val="tx1"/>
                </a:solidFill>
                <a:effectLst/>
                <a:latin typeface="+mn-lt"/>
                <a:ea typeface="+mn-ea"/>
                <a:cs typeface="+mn-cs"/>
              </a:rPr>
              <a:t>“For the day of vengeance was in My heart, And My year of redemption has come.</a:t>
            </a:r>
            <a:br>
              <a:rPr lang="en-US" i="1" dirty="0"/>
            </a:br>
            <a:r>
              <a:rPr lang="en-US" sz="1200" b="1" i="1" kern="1200" baseline="30000" dirty="0">
                <a:solidFill>
                  <a:schemeClr val="tx1"/>
                </a:solidFill>
                <a:effectLst/>
                <a:latin typeface="+mn-lt"/>
                <a:ea typeface="+mn-ea"/>
                <a:cs typeface="+mn-cs"/>
              </a:rPr>
              <a:t>5 </a:t>
            </a:r>
            <a:r>
              <a:rPr lang="en-US" sz="1200" b="0" i="1" kern="1200" dirty="0">
                <a:solidFill>
                  <a:schemeClr val="tx1"/>
                </a:solidFill>
                <a:effectLst/>
                <a:latin typeface="+mn-lt"/>
                <a:ea typeface="+mn-ea"/>
                <a:cs typeface="+mn-cs"/>
              </a:rPr>
              <a:t>“I looked, and there was no one to help, And I was astonished and there was no one to uphold;</a:t>
            </a:r>
            <a:br>
              <a:rPr lang="en-US" i="1" dirty="0"/>
            </a:br>
            <a:r>
              <a:rPr lang="en-US" sz="1200" b="0" i="1" kern="1200" dirty="0">
                <a:solidFill>
                  <a:schemeClr val="tx1"/>
                </a:solidFill>
                <a:effectLst/>
                <a:latin typeface="+mn-lt"/>
                <a:ea typeface="+mn-ea"/>
                <a:cs typeface="+mn-cs"/>
              </a:rPr>
              <a:t>So My own arm brought salvation to Me, And My wrath upheld Me.</a:t>
            </a:r>
            <a:br>
              <a:rPr lang="en-US" i="1" dirty="0"/>
            </a:br>
            <a:r>
              <a:rPr lang="en-US" sz="1200" b="1" i="1" kern="1200" baseline="30000" dirty="0">
                <a:solidFill>
                  <a:schemeClr val="tx1"/>
                </a:solidFill>
                <a:effectLst/>
                <a:latin typeface="+mn-lt"/>
                <a:ea typeface="+mn-ea"/>
                <a:cs typeface="+mn-cs"/>
              </a:rPr>
              <a:t>6 </a:t>
            </a:r>
            <a:r>
              <a:rPr lang="en-US" sz="1200" b="0" i="1" kern="1200" dirty="0">
                <a:solidFill>
                  <a:schemeClr val="tx1"/>
                </a:solidFill>
                <a:effectLst/>
                <a:latin typeface="+mn-lt"/>
                <a:ea typeface="+mn-ea"/>
                <a:cs typeface="+mn-cs"/>
              </a:rPr>
              <a:t>“I trod down the peoples in My anger And made them drunk in My wrath, And I poured out their lifeblood on the earth.”</a:t>
            </a:r>
            <a:endParaRPr lang="en-US" i="1" dirty="0"/>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1701189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defRPr/>
            </a:pPr>
            <a:r>
              <a:rPr lang="en-US" sz="1200" b="1" i="1" dirty="0">
                <a:solidFill>
                  <a:prstClr val="white"/>
                </a:solidFill>
              </a:rPr>
              <a:t>Matthew 13:36-43 The wheat and the tares:</a:t>
            </a:r>
          </a:p>
          <a:p>
            <a:pPr lvl="0">
              <a:lnSpc>
                <a:spcPct val="90000"/>
              </a:lnSpc>
              <a:spcBef>
                <a:spcPts val="1000"/>
              </a:spcBef>
              <a:defRPr/>
            </a:pPr>
            <a:r>
              <a:rPr lang="en-US" sz="1200" b="1" i="1" dirty="0">
                <a:solidFill>
                  <a:prstClr val="white"/>
                </a:solidFill>
              </a:rPr>
              <a:t>36 Then He left the crowds and went into the house. And His disciples came to Him and said, “Explain to us the parable of the tares of the field.” </a:t>
            </a:r>
          </a:p>
          <a:p>
            <a:pPr lvl="0">
              <a:lnSpc>
                <a:spcPct val="90000"/>
              </a:lnSpc>
              <a:spcBef>
                <a:spcPts val="1000"/>
              </a:spcBef>
              <a:defRPr/>
            </a:pPr>
            <a:r>
              <a:rPr lang="en-US" sz="1200" b="0" i="1" dirty="0">
                <a:solidFill>
                  <a:prstClr val="white"/>
                </a:solidFill>
              </a:rPr>
              <a:t>37 And He said, “The one who sows the good seed is the Son of Man, 38 and the field is the world; and as for the good seed, these are the sons of the kingdom; and the tares are the sons of the evil one; 39 and the enemy who sowed them is the devil, and </a:t>
            </a:r>
            <a:r>
              <a:rPr lang="en-US" sz="1200" b="1" i="1" u="sng" dirty="0">
                <a:solidFill>
                  <a:prstClr val="white"/>
                </a:solidFill>
              </a:rPr>
              <a:t>the harvest is the end of the age; and the reapers are angels.</a:t>
            </a:r>
            <a:r>
              <a:rPr lang="en-US" sz="1200" b="0" i="1" dirty="0">
                <a:solidFill>
                  <a:prstClr val="white"/>
                </a:solidFill>
              </a:rPr>
              <a:t> 40 So just as the tares are gathered up and burned with fire, so shall it be at the end of the age. 41 </a:t>
            </a:r>
            <a:r>
              <a:rPr lang="en-US" sz="1200" b="1" i="1" u="sng" dirty="0">
                <a:solidFill>
                  <a:prstClr val="white"/>
                </a:solidFill>
              </a:rPr>
              <a:t>The Son of Man will send forth His angels, and they will gather</a:t>
            </a:r>
            <a:r>
              <a:rPr lang="en-US" sz="1200" b="0" i="1" dirty="0">
                <a:solidFill>
                  <a:prstClr val="white"/>
                </a:solidFill>
              </a:rPr>
              <a:t> out of His kingdom all stumbling blocks, and those who commit lawlessness, 42 and will throw them into the furnace of fire; in that place there will be weeping and gnashing of teeth. 43 Then the righteous will shine forth as the sun in the kingdom of their Father. He who has ears, let him hear.</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24</a:t>
            </a:fld>
            <a:endParaRPr lang="en-US"/>
          </a:p>
        </p:txBody>
      </p:sp>
    </p:spTree>
    <p:extLst>
      <p:ext uri="{BB962C8B-B14F-4D97-AF65-F5344CB8AC3E}">
        <p14:creationId xmlns:p14="http://schemas.microsoft.com/office/powerpoint/2010/main" val="380720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V 4-5 purity, obedience, blamelessness</a:t>
            </a:r>
          </a:p>
          <a:p>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4 Keep yourself pure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You’ve been purchased as first fruits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5 Be blameless – no deceit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6 Preach the eternal Gospel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7 Fear God and Give Him Glory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12 Persevere by Keeping the Commandments of God and Faith in Jesus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13 Death will bring the blessing of rest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14-20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BE READY FOR THE REAPING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25</a:t>
            </a:fld>
            <a:endParaRPr lang="en-US"/>
          </a:p>
        </p:txBody>
      </p:sp>
    </p:spTree>
    <p:extLst>
      <p:ext uri="{BB962C8B-B14F-4D97-AF65-F5344CB8AC3E}">
        <p14:creationId xmlns:p14="http://schemas.microsoft.com/office/powerpoint/2010/main" val="1559183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V 4-5 purity, obedience, blamelessness</a:t>
            </a:r>
          </a:p>
          <a:p>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4 Keep yourself pure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You’ve been purchased as first fruits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5 Be blameless – no deceit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6 Preach the eternal Gospel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7 Fear God and Give Him Glory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12 Persevere by Keeping the Commandments of God and Faith in Jesus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13 Death will bring the blessing of rest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14-20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BE READY FOR THE REAPING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26</a:t>
            </a:fld>
            <a:endParaRPr lang="en-US"/>
          </a:p>
        </p:txBody>
      </p:sp>
    </p:spTree>
    <p:extLst>
      <p:ext uri="{BB962C8B-B14F-4D97-AF65-F5344CB8AC3E}">
        <p14:creationId xmlns:p14="http://schemas.microsoft.com/office/powerpoint/2010/main" val="3398001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44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After the dismal outlook of chapter 13 with the rise of the </a:t>
            </a:r>
            <a:r>
              <a:rPr lang="en-US" dirty="0" err="1"/>
              <a:t>AntiChrist</a:t>
            </a:r>
            <a:r>
              <a:rPr lang="en-US" dirty="0"/>
              <a:t> and False Prophet,</a:t>
            </a:r>
          </a:p>
          <a:p>
            <a:pPr marL="0" indent="0">
              <a:buFont typeface="Arial" panose="020B0604020202020204" pitchFamily="34" charset="0"/>
              <a:buNone/>
            </a:pPr>
            <a:r>
              <a:rPr lang="en-US" dirty="0"/>
              <a:t>We are reminded in chapter 14 about the ultimate victor standing on Mount Zion and orchestrating the end...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 1-2 The Lamb and 144,000</a:t>
            </a:r>
          </a:p>
          <a:p>
            <a:pPr marL="628650" lvl="1" indent="-171450">
              <a:buFont typeface="Arial" panose="020B0604020202020204" pitchFamily="34" charset="0"/>
              <a:buChar char="•"/>
            </a:pPr>
            <a:r>
              <a:rPr lang="en-US" dirty="0"/>
              <a:t>V 3 A New Song</a:t>
            </a:r>
          </a:p>
          <a:p>
            <a:pPr marL="628650" lvl="1" indent="-171450">
              <a:buFont typeface="Arial" panose="020B0604020202020204" pitchFamily="34" charset="0"/>
              <a:buChar char="•"/>
            </a:pPr>
            <a:r>
              <a:rPr lang="en-US" dirty="0"/>
              <a:t>V 4-5 First fruits to God</a:t>
            </a:r>
          </a:p>
          <a:p>
            <a:pPr marL="171450" indent="-171450">
              <a:buFont typeface="Arial" panose="020B0604020202020204" pitchFamily="34" charset="0"/>
              <a:buChar char="•"/>
            </a:pPr>
            <a:r>
              <a:rPr lang="en-US" dirty="0"/>
              <a:t>V 6-10 three Angels</a:t>
            </a:r>
          </a:p>
          <a:p>
            <a:pPr marL="628650" lvl="1" indent="-171450">
              <a:buFont typeface="Arial" panose="020B0604020202020204" pitchFamily="34" charset="0"/>
              <a:buChar char="•"/>
            </a:pPr>
            <a:r>
              <a:rPr lang="en-US" dirty="0"/>
              <a:t>V 6-7 1</a:t>
            </a:r>
            <a:r>
              <a:rPr lang="en-US" baseline="30000" dirty="0"/>
              <a:t>st</a:t>
            </a:r>
            <a:r>
              <a:rPr lang="en-US" dirty="0"/>
              <a:t> Angel with eternal gospel to preach</a:t>
            </a:r>
          </a:p>
          <a:p>
            <a:pPr marL="628650" lvl="1" indent="-171450">
              <a:buFont typeface="Arial" panose="020B0604020202020204" pitchFamily="34" charset="0"/>
              <a:buChar char="•"/>
            </a:pPr>
            <a:r>
              <a:rPr lang="en-US" dirty="0"/>
              <a:t>V 8  2</a:t>
            </a:r>
            <a:r>
              <a:rPr lang="en-US" baseline="30000" dirty="0"/>
              <a:t>nd</a:t>
            </a:r>
            <a:r>
              <a:rPr lang="en-US" dirty="0"/>
              <a:t> angel announces fall of Babylon</a:t>
            </a:r>
          </a:p>
          <a:p>
            <a:pPr marL="628650" lvl="1" indent="-171450">
              <a:buFont typeface="Arial" panose="020B0604020202020204" pitchFamily="34" charset="0"/>
              <a:buChar char="•"/>
            </a:pPr>
            <a:r>
              <a:rPr lang="en-US" dirty="0"/>
              <a:t>V 9-10  3</a:t>
            </a:r>
            <a:r>
              <a:rPr lang="en-US" baseline="30000" dirty="0"/>
              <a:t>rd</a:t>
            </a:r>
            <a:r>
              <a:rPr lang="en-US" dirty="0"/>
              <a:t> Angel cup of wine of wrath of God</a:t>
            </a:r>
          </a:p>
          <a:p>
            <a:pPr marL="1085850" lvl="2" indent="-171450">
              <a:buFont typeface="Arial" panose="020B0604020202020204" pitchFamily="34" charset="0"/>
              <a:buChar char="•"/>
            </a:pPr>
            <a:r>
              <a:rPr lang="en-US" dirty="0"/>
              <a:t>V 11-12 Torment or perseverance</a:t>
            </a:r>
          </a:p>
          <a:p>
            <a:pPr marL="1085850" lvl="2" indent="-171450">
              <a:buFont typeface="Arial" panose="020B0604020202020204" pitchFamily="34" charset="0"/>
              <a:buChar char="•"/>
            </a:pPr>
            <a:r>
              <a:rPr lang="en-US" dirty="0"/>
              <a:t>V 13  Rest from labors</a:t>
            </a:r>
          </a:p>
          <a:p>
            <a:pPr marL="171450" indent="-171450">
              <a:buFont typeface="Arial" panose="020B0604020202020204" pitchFamily="34" charset="0"/>
              <a:buChar char="•"/>
            </a:pPr>
            <a:r>
              <a:rPr lang="en-US" dirty="0"/>
              <a:t>V 14-20 two </a:t>
            </a:r>
            <a:r>
              <a:rPr lang="en-US" dirty="0" err="1"/>
              <a:t>reapings</a:t>
            </a:r>
            <a:endParaRPr lang="en-US" dirty="0"/>
          </a:p>
          <a:p>
            <a:pPr marL="628650" lvl="1" indent="-171450">
              <a:buFont typeface="Arial" panose="020B0604020202020204" pitchFamily="34" charset="0"/>
              <a:buChar char="•"/>
            </a:pPr>
            <a:r>
              <a:rPr lang="en-US" dirty="0"/>
              <a:t>V 14-16 The Hour to Reap</a:t>
            </a:r>
          </a:p>
          <a:p>
            <a:pPr marL="628650" lvl="1" indent="-171450">
              <a:buFont typeface="Arial" panose="020B0604020202020204" pitchFamily="34" charset="0"/>
              <a:buChar char="•"/>
            </a:pPr>
            <a:r>
              <a:rPr lang="en-US" dirty="0"/>
              <a:t>V 17-20 The Grapes of Wrath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163624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Lamb standing on Mount Zion </a:t>
            </a:r>
            <a:r>
              <a:rPr lang="en-US" dirty="0"/>
              <a:t>= place of Davidic kingdom and power; temple</a:t>
            </a:r>
          </a:p>
          <a:p>
            <a:endParaRPr lang="en-US" dirty="0"/>
          </a:p>
          <a:p>
            <a:r>
              <a:rPr lang="en-US" b="1" dirty="0"/>
              <a:t>144,000</a:t>
            </a:r>
            <a:r>
              <a:rPr lang="en-US" dirty="0"/>
              <a:t> = </a:t>
            </a:r>
            <a:r>
              <a:rPr lang="en-US" b="1" dirty="0"/>
              <a:t>Revelation 7:4  </a:t>
            </a:r>
            <a:r>
              <a:rPr lang="en-US" b="1" i="1" dirty="0"/>
              <a:t>And I heard the number of those who were sealed, one hundred and forty-four thousand </a:t>
            </a:r>
            <a:r>
              <a:rPr lang="en-US" b="1" i="1" u="sng" dirty="0"/>
              <a:t>sealed</a:t>
            </a:r>
            <a:r>
              <a:rPr lang="en-US" b="1" i="1" dirty="0"/>
              <a:t> from every tribe of the sons of Israel... </a:t>
            </a:r>
          </a:p>
          <a:p>
            <a:endParaRPr lang="en-US" b="1" i="1" dirty="0"/>
          </a:p>
          <a:p>
            <a:r>
              <a:rPr lang="en-US" b="1" i="1" dirty="0"/>
              <a:t>Written on their foreheads </a:t>
            </a:r>
            <a:r>
              <a:rPr lang="en-US" dirty="0"/>
              <a:t>= His Name instead of the Mark of the Beast (Rev 13 !!) showing they belong to Jesus and God the Father not the Beast</a:t>
            </a:r>
          </a:p>
          <a:p>
            <a:endParaRPr lang="en-US" dirty="0"/>
          </a:p>
          <a:p>
            <a:r>
              <a:rPr lang="en-US" b="1" i="1" dirty="0"/>
              <a:t>Voice = LIKE the sound of many waters... Loud thunder... HARPS </a:t>
            </a:r>
            <a:r>
              <a:rPr lang="en-US" dirty="0"/>
              <a:t>(musical???)</a:t>
            </a:r>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254917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Lamb standing on Mount Zion </a:t>
            </a:r>
            <a:r>
              <a:rPr lang="en-US" dirty="0"/>
              <a:t>= place of Davidic kingdom and power; temple</a:t>
            </a:r>
          </a:p>
          <a:p>
            <a:endParaRPr lang="en-US" dirty="0"/>
          </a:p>
          <a:p>
            <a:r>
              <a:rPr lang="en-US" b="1" dirty="0"/>
              <a:t>144,000</a:t>
            </a:r>
            <a:r>
              <a:rPr lang="en-US" dirty="0"/>
              <a:t> = </a:t>
            </a:r>
            <a:r>
              <a:rPr lang="en-US" b="1" dirty="0"/>
              <a:t>Revelation 7:4  </a:t>
            </a:r>
            <a:r>
              <a:rPr lang="en-US" b="1" i="1" dirty="0"/>
              <a:t>And I heard the number of those who were sealed, one hundred and forty-four thousand sealed from every tribe of the sons of Israel...  </a:t>
            </a:r>
            <a:r>
              <a:rPr lang="en-US" i="1" dirty="0"/>
              <a:t>(</a:t>
            </a:r>
            <a:r>
              <a:rPr lang="en-US" i="0" dirty="0"/>
              <a:t>in v 9 John sees:</a:t>
            </a:r>
            <a:r>
              <a:rPr lang="en-US" i="1" dirty="0"/>
              <a:t> a great multitude which no one could count, from every nation and all tribes and people and tongues, standing before the throne and before the Lamb...)</a:t>
            </a:r>
          </a:p>
          <a:p>
            <a:endParaRPr lang="en-US" dirty="0"/>
          </a:p>
          <a:p>
            <a:r>
              <a:rPr lang="en-US" dirty="0"/>
              <a:t>Newport, </a:t>
            </a:r>
            <a:r>
              <a:rPr lang="en-US" i="1" dirty="0"/>
              <a:t>Lion and the Lamb, 249</a:t>
            </a:r>
          </a:p>
          <a:p>
            <a:pPr marL="171450" indent="-171450">
              <a:buFont typeface="Arial" panose="020B0604020202020204" pitchFamily="34" charset="0"/>
              <a:buChar char="•"/>
            </a:pPr>
            <a:r>
              <a:rPr lang="en-US" dirty="0"/>
              <a:t>The number is </a:t>
            </a:r>
            <a:r>
              <a:rPr lang="en-US" b="1" u="sng" dirty="0"/>
              <a:t>symbolic</a:t>
            </a:r>
            <a:r>
              <a:rPr lang="en-US" dirty="0"/>
              <a:t> of the vast and complete number of God’s people. It refers to </a:t>
            </a:r>
            <a:r>
              <a:rPr lang="en-US" b="1" dirty="0"/>
              <a:t>all of the redeemed of God</a:t>
            </a:r>
            <a:r>
              <a:rPr lang="en-US" dirty="0"/>
              <a:t>—those who have been faithful to Christ through their trials and </a:t>
            </a:r>
            <a:r>
              <a:rPr lang="en-US" dirty="0" err="1"/>
              <a:t>testings</a:t>
            </a:r>
            <a:r>
              <a:rPr lang="en-US" dirty="0"/>
              <a:t>.</a:t>
            </a:r>
          </a:p>
          <a:p>
            <a:pPr marL="0" indent="0">
              <a:buFont typeface="Arial" panose="020B0604020202020204" pitchFamily="34" charset="0"/>
              <a:buNone/>
            </a:pPr>
            <a:r>
              <a:rPr lang="en-US" dirty="0"/>
              <a:t>Epp</a:t>
            </a:r>
          </a:p>
          <a:p>
            <a:pPr marL="171450" indent="-171450">
              <a:buFont typeface="Arial" panose="020B0604020202020204" pitchFamily="34" charset="0"/>
              <a:buChar char="•"/>
            </a:pPr>
            <a:r>
              <a:rPr lang="en-US" dirty="0"/>
              <a:t>Number refers to Israelites saved at the beginning of the Tribulation after the rapture of the church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u="sng" dirty="0"/>
              <a:t>Agreement</a:t>
            </a:r>
            <a:r>
              <a:rPr lang="en-US" dirty="0"/>
              <a:t>: a symbolic number representing perfect wholeness of 12 x 12 = 144</a:t>
            </a:r>
          </a:p>
          <a:p>
            <a:endParaRPr lang="en-US" dirty="0"/>
          </a:p>
          <a:p>
            <a:r>
              <a:rPr lang="en-US" b="1" i="1" dirty="0"/>
              <a:t>Written on their foreheads </a:t>
            </a:r>
            <a:r>
              <a:rPr lang="en-US" dirty="0"/>
              <a:t>= His Name instead of the Mark of the Beast showing they belong to Jesus and God the Father not the Beast</a:t>
            </a:r>
          </a:p>
          <a:p>
            <a:endParaRPr lang="en-US" dirty="0"/>
          </a:p>
          <a:p>
            <a:r>
              <a:rPr lang="en-US" b="1" i="1" dirty="0"/>
              <a:t>Voice = many waters... Loud thunder... HARPS </a:t>
            </a:r>
            <a:r>
              <a:rPr lang="en-US" dirty="0"/>
              <a:t>(musical???)</a:t>
            </a: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4073672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10/7/2020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10/7/2020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14:1-2  Who are the 144,000?</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133439"/>
          </a:xfrm>
          <a:prstGeom prst="rect">
            <a:avLst/>
          </a:prstGeom>
        </p:spPr>
        <p:txBody>
          <a:bodyPr wrap="square">
            <a:spAutoFit/>
          </a:bodyPr>
          <a:lstStyle/>
          <a:p>
            <a:pPr marL="571500" lvl="0" indent="-571500">
              <a:lnSpc>
                <a:spcPct val="90000"/>
              </a:lnSpc>
              <a:spcBef>
                <a:spcPts val="1000"/>
              </a:spcBef>
              <a:buFont typeface="Arial" panose="020B0604020202020204" pitchFamily="34" charset="0"/>
              <a:buChar char="•"/>
              <a:defRPr/>
            </a:pPr>
            <a:r>
              <a:rPr lang="en-US" sz="3600" b="1" i="1" u="sng" dirty="0">
                <a:solidFill>
                  <a:schemeClr val="bg1"/>
                </a:solidFill>
              </a:rPr>
              <a:t>Pre-</a:t>
            </a:r>
            <a:r>
              <a:rPr lang="en-US" sz="3600" b="1" i="1" u="sng" dirty="0" err="1">
                <a:solidFill>
                  <a:schemeClr val="bg1"/>
                </a:solidFill>
              </a:rPr>
              <a:t>Trib</a:t>
            </a:r>
            <a:r>
              <a:rPr lang="en-US" sz="3600" b="1" i="1" dirty="0">
                <a:solidFill>
                  <a:schemeClr val="bg1"/>
                </a:solidFill>
              </a:rPr>
              <a:t>: </a:t>
            </a:r>
            <a:r>
              <a:rPr lang="en-US" sz="3600" dirty="0">
                <a:solidFill>
                  <a:prstClr val="white"/>
                </a:solidFill>
              </a:rPr>
              <a:t>Israelites converted after the Rapture of the Church at the beginning of the Tribulation</a:t>
            </a:r>
          </a:p>
          <a:p>
            <a:pPr marL="571500" lvl="0" indent="-571500">
              <a:lnSpc>
                <a:spcPct val="90000"/>
              </a:lnSpc>
              <a:spcBef>
                <a:spcPts val="1000"/>
              </a:spcBef>
              <a:buFont typeface="Arial" panose="020B0604020202020204" pitchFamily="34" charset="0"/>
              <a:buChar char="•"/>
              <a:defRPr/>
            </a:pPr>
            <a:r>
              <a:rPr lang="en-US" sz="3600" b="1" i="1" u="sng" dirty="0">
                <a:solidFill>
                  <a:schemeClr val="bg1"/>
                </a:solidFill>
              </a:rPr>
              <a:t>Symbolic</a:t>
            </a:r>
            <a:r>
              <a:rPr lang="en-US" sz="3600" b="1" i="1" dirty="0">
                <a:solidFill>
                  <a:schemeClr val="bg1"/>
                </a:solidFill>
              </a:rPr>
              <a:t>: </a:t>
            </a:r>
            <a:r>
              <a:rPr lang="en-US" sz="3600" dirty="0">
                <a:solidFill>
                  <a:prstClr val="white"/>
                </a:solidFill>
              </a:rPr>
              <a:t>Complete number representing all of the faithful, redeemed of God</a:t>
            </a:r>
            <a:endParaRPr lang="en-US" sz="3600" b="1" i="1" u="sng" dirty="0">
              <a:solidFill>
                <a:prstClr val="white"/>
              </a:solidFill>
            </a:endParaRPr>
          </a:p>
          <a:p>
            <a:pPr lvl="0">
              <a:lnSpc>
                <a:spcPct val="90000"/>
              </a:lnSpc>
              <a:spcBef>
                <a:spcPts val="1000"/>
              </a:spcBef>
              <a:defRPr/>
            </a:pPr>
            <a:endParaRPr lang="en-US" sz="1200" b="1" i="1" u="sng" dirty="0">
              <a:solidFill>
                <a:prstClr val="white"/>
              </a:solidFill>
            </a:endParaRPr>
          </a:p>
          <a:p>
            <a:pPr marL="571500" lvl="0" indent="-571500">
              <a:lnSpc>
                <a:spcPct val="90000"/>
              </a:lnSpc>
              <a:spcBef>
                <a:spcPts val="1000"/>
              </a:spcBef>
              <a:buFont typeface="Arial" panose="020B0604020202020204" pitchFamily="34" charset="0"/>
              <a:buChar char="•"/>
              <a:defRPr/>
            </a:pPr>
            <a:r>
              <a:rPr lang="en-US" sz="3600" b="1" i="1" u="sng" dirty="0">
                <a:solidFill>
                  <a:schemeClr val="bg1"/>
                </a:solidFill>
              </a:rPr>
              <a:t>Agreement</a:t>
            </a:r>
            <a:r>
              <a:rPr lang="en-US" sz="3600" b="1" i="1" dirty="0">
                <a:solidFill>
                  <a:schemeClr val="bg1"/>
                </a:solidFill>
              </a:rPr>
              <a:t>:</a:t>
            </a:r>
            <a:r>
              <a:rPr lang="en-US" sz="3600" b="1" i="1" dirty="0">
                <a:solidFill>
                  <a:prstClr val="white"/>
                </a:solidFill>
              </a:rPr>
              <a:t> </a:t>
            </a:r>
            <a:r>
              <a:rPr lang="en-US" sz="3600" dirty="0">
                <a:solidFill>
                  <a:prstClr val="white"/>
                </a:solidFill>
              </a:rPr>
              <a:t>Number is symbolic representing completeness of God’s people... All of whom are preserved! (compare Rev 7:4 with Rev 14:1)</a:t>
            </a:r>
            <a:endParaRPr lang="en-US" sz="3600" b="1" i="1" u="sng" dirty="0">
              <a:solidFill>
                <a:prstClr val="white"/>
              </a:solidFill>
            </a:endParaRPr>
          </a:p>
        </p:txBody>
      </p:sp>
    </p:spTree>
    <p:extLst>
      <p:ext uri="{BB962C8B-B14F-4D97-AF65-F5344CB8AC3E}">
        <p14:creationId xmlns:p14="http://schemas.microsoft.com/office/powerpoint/2010/main" val="360181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14:3  A New Song</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585323"/>
          </a:xfrm>
          <a:prstGeom prst="rect">
            <a:avLst/>
          </a:prstGeom>
        </p:spPr>
        <p:txBody>
          <a:bodyPr wrap="square">
            <a:spAutoFit/>
          </a:bodyPr>
          <a:lstStyle/>
          <a:p>
            <a:pPr lvl="0">
              <a:lnSpc>
                <a:spcPct val="90000"/>
              </a:lnSpc>
              <a:spcBef>
                <a:spcPts val="1000"/>
              </a:spcBef>
              <a:defRPr/>
            </a:pPr>
            <a:r>
              <a:rPr lang="en-US" sz="3600" i="1" dirty="0">
                <a:solidFill>
                  <a:prstClr val="white"/>
                </a:solidFill>
              </a:rPr>
              <a:t>3 And they *</a:t>
            </a:r>
            <a:r>
              <a:rPr lang="en-US" sz="3600" b="1" i="1" u="sng" dirty="0">
                <a:solidFill>
                  <a:prstClr val="white"/>
                </a:solidFill>
              </a:rPr>
              <a:t>sang a new song</a:t>
            </a:r>
            <a:r>
              <a:rPr lang="en-US" sz="3600" i="1" dirty="0">
                <a:solidFill>
                  <a:prstClr val="white"/>
                </a:solidFill>
              </a:rPr>
              <a:t> before the throne and before the four living creatures and the elders; and </a:t>
            </a:r>
            <a:r>
              <a:rPr lang="en-US" sz="3600" b="1" i="1" u="sng" dirty="0">
                <a:solidFill>
                  <a:prstClr val="white"/>
                </a:solidFill>
              </a:rPr>
              <a:t>no one could learn the song</a:t>
            </a:r>
            <a:r>
              <a:rPr lang="en-US" sz="3600" i="1" dirty="0">
                <a:solidFill>
                  <a:prstClr val="white"/>
                </a:solidFill>
              </a:rPr>
              <a:t> except the one hundred and forty-four thousand who had been </a:t>
            </a:r>
            <a:r>
              <a:rPr lang="en-US" sz="3600" b="1" i="1" u="sng" dirty="0">
                <a:solidFill>
                  <a:prstClr val="white"/>
                </a:solidFill>
              </a:rPr>
              <a:t>purchased</a:t>
            </a:r>
            <a:r>
              <a:rPr lang="en-US" sz="3600" i="1" dirty="0">
                <a:solidFill>
                  <a:prstClr val="white"/>
                </a:solidFill>
              </a:rPr>
              <a:t> from the earth. </a:t>
            </a:r>
          </a:p>
        </p:txBody>
      </p:sp>
    </p:spTree>
    <p:extLst>
      <p:ext uri="{BB962C8B-B14F-4D97-AF65-F5344CB8AC3E}">
        <p14:creationId xmlns:p14="http://schemas.microsoft.com/office/powerpoint/2010/main" val="13625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14:4-5  First fruits to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lvl="0">
              <a:lnSpc>
                <a:spcPct val="90000"/>
              </a:lnSpc>
              <a:spcBef>
                <a:spcPts val="1000"/>
              </a:spcBef>
              <a:defRPr/>
            </a:pPr>
            <a:r>
              <a:rPr lang="en-US" sz="3600" i="1" dirty="0">
                <a:solidFill>
                  <a:prstClr val="white"/>
                </a:solidFill>
              </a:rPr>
              <a:t>4 These are the ones who have </a:t>
            </a:r>
            <a:r>
              <a:rPr lang="en-US" sz="3600" b="1" i="1" u="sng" dirty="0">
                <a:solidFill>
                  <a:prstClr val="white"/>
                </a:solidFill>
              </a:rPr>
              <a:t>not been defiled</a:t>
            </a:r>
            <a:r>
              <a:rPr lang="en-US" sz="3600" i="1" dirty="0">
                <a:solidFill>
                  <a:prstClr val="white"/>
                </a:solidFill>
              </a:rPr>
              <a:t> with women, for they have kept themselves </a:t>
            </a:r>
            <a:r>
              <a:rPr lang="en-US" sz="3600" b="1" i="1" u="sng" dirty="0">
                <a:solidFill>
                  <a:prstClr val="white"/>
                </a:solidFill>
              </a:rPr>
              <a:t>chaste</a:t>
            </a:r>
            <a:r>
              <a:rPr lang="en-US" sz="3600" i="1" dirty="0">
                <a:solidFill>
                  <a:prstClr val="white"/>
                </a:solidFill>
              </a:rPr>
              <a:t>. These are the ones who </a:t>
            </a:r>
            <a:r>
              <a:rPr lang="en-US" sz="3600" b="1" i="1" u="sng" dirty="0">
                <a:solidFill>
                  <a:prstClr val="white"/>
                </a:solidFill>
              </a:rPr>
              <a:t>follow the Lamb wherever He goes</a:t>
            </a:r>
            <a:r>
              <a:rPr lang="en-US" sz="3600" i="1" dirty="0">
                <a:solidFill>
                  <a:prstClr val="white"/>
                </a:solidFill>
              </a:rPr>
              <a:t>. These have been </a:t>
            </a:r>
            <a:r>
              <a:rPr lang="en-US" sz="3600" b="1" i="1" u="sng" dirty="0">
                <a:solidFill>
                  <a:prstClr val="white"/>
                </a:solidFill>
              </a:rPr>
              <a:t>purchased</a:t>
            </a:r>
            <a:r>
              <a:rPr lang="en-US" sz="3600" i="1" dirty="0">
                <a:solidFill>
                  <a:prstClr val="white"/>
                </a:solidFill>
              </a:rPr>
              <a:t> from among men as </a:t>
            </a:r>
            <a:r>
              <a:rPr lang="en-US" sz="3600" b="1" i="1" u="sng" dirty="0">
                <a:solidFill>
                  <a:prstClr val="white"/>
                </a:solidFill>
              </a:rPr>
              <a:t>first fruits</a:t>
            </a:r>
            <a:r>
              <a:rPr lang="en-US" sz="3600" i="1" dirty="0">
                <a:solidFill>
                  <a:prstClr val="white"/>
                </a:solidFill>
              </a:rPr>
              <a:t> to God and to the Lamb. 5 And </a:t>
            </a:r>
            <a:r>
              <a:rPr lang="en-US" sz="3600" b="1" i="1" u="sng" dirty="0">
                <a:solidFill>
                  <a:prstClr val="white"/>
                </a:solidFill>
              </a:rPr>
              <a:t>no lie</a:t>
            </a:r>
            <a:r>
              <a:rPr lang="en-US" sz="3600" i="1" dirty="0">
                <a:solidFill>
                  <a:prstClr val="white"/>
                </a:solidFill>
              </a:rPr>
              <a:t> was found in their mouth; they are </a:t>
            </a:r>
            <a:r>
              <a:rPr lang="en-US" sz="3600" b="1" i="1" u="sng" dirty="0">
                <a:solidFill>
                  <a:prstClr val="white"/>
                </a:solidFill>
              </a:rPr>
              <a:t>blameless</a:t>
            </a:r>
            <a:r>
              <a:rPr lang="en-US" sz="3600" i="1" dirty="0">
                <a:solidFill>
                  <a:prstClr val="white"/>
                </a:solidFill>
              </a:rPr>
              <a:t>.</a:t>
            </a:r>
          </a:p>
        </p:txBody>
      </p:sp>
    </p:spTree>
    <p:extLst>
      <p:ext uri="{BB962C8B-B14F-4D97-AF65-F5344CB8AC3E}">
        <p14:creationId xmlns:p14="http://schemas.microsoft.com/office/powerpoint/2010/main" val="313478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9900593" cy="1080938"/>
          </a:xfrm>
        </p:spPr>
        <p:txBody>
          <a:bodyPr/>
          <a:lstStyle/>
          <a:p>
            <a:r>
              <a:rPr lang="en-US" dirty="0"/>
              <a:t>Revelation 14:6-7  An Eternal Gospel to Preach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763355"/>
          </a:xfrm>
          <a:prstGeom prst="rect">
            <a:avLst/>
          </a:prstGeom>
        </p:spPr>
        <p:txBody>
          <a:bodyPr wrap="square">
            <a:spAutoFit/>
          </a:bodyPr>
          <a:lstStyle/>
          <a:p>
            <a:pPr lvl="0">
              <a:lnSpc>
                <a:spcPct val="90000"/>
              </a:lnSpc>
              <a:spcBef>
                <a:spcPts val="1000"/>
              </a:spcBef>
              <a:defRPr/>
            </a:pPr>
            <a:r>
              <a:rPr lang="en-US" sz="3600" b="1" dirty="0">
                <a:solidFill>
                  <a:prstClr val="white"/>
                </a:solidFill>
              </a:rPr>
              <a:t>FIRST ANGEL:</a:t>
            </a:r>
          </a:p>
          <a:p>
            <a:pPr lvl="0">
              <a:lnSpc>
                <a:spcPct val="90000"/>
              </a:lnSpc>
              <a:spcBef>
                <a:spcPts val="1000"/>
              </a:spcBef>
              <a:defRPr/>
            </a:pPr>
            <a:r>
              <a:rPr lang="en-US" sz="3600" i="1" dirty="0">
                <a:solidFill>
                  <a:prstClr val="white"/>
                </a:solidFill>
              </a:rPr>
              <a:t>6 And I saw </a:t>
            </a:r>
            <a:r>
              <a:rPr lang="en-US" sz="3600" b="1" i="1" u="sng" dirty="0">
                <a:solidFill>
                  <a:prstClr val="white"/>
                </a:solidFill>
              </a:rPr>
              <a:t>another angel</a:t>
            </a:r>
            <a:r>
              <a:rPr lang="en-US" sz="3600" i="1" dirty="0">
                <a:solidFill>
                  <a:prstClr val="white"/>
                </a:solidFill>
              </a:rPr>
              <a:t> flying in </a:t>
            </a:r>
            <a:r>
              <a:rPr lang="en-US" sz="3600" b="1" i="1" u="sng" dirty="0">
                <a:solidFill>
                  <a:prstClr val="white"/>
                </a:solidFill>
              </a:rPr>
              <a:t>midheaven</a:t>
            </a:r>
            <a:r>
              <a:rPr lang="en-US" sz="3600" i="1" dirty="0">
                <a:solidFill>
                  <a:prstClr val="white"/>
                </a:solidFill>
              </a:rPr>
              <a:t>, having </a:t>
            </a:r>
            <a:r>
              <a:rPr lang="en-US" sz="3600" b="1" i="1" u="sng" dirty="0">
                <a:solidFill>
                  <a:prstClr val="white"/>
                </a:solidFill>
              </a:rPr>
              <a:t>an eternal gospel to preach</a:t>
            </a:r>
            <a:r>
              <a:rPr lang="en-US" sz="3600" i="1" dirty="0">
                <a:solidFill>
                  <a:prstClr val="white"/>
                </a:solidFill>
              </a:rPr>
              <a:t> to those who live on the earth, and </a:t>
            </a:r>
            <a:r>
              <a:rPr lang="en-US" sz="3600" b="1" i="1" u="sng" dirty="0">
                <a:solidFill>
                  <a:prstClr val="white"/>
                </a:solidFill>
              </a:rPr>
              <a:t>to every nation and tribe and tongue and people</a:t>
            </a:r>
            <a:r>
              <a:rPr lang="en-US" sz="3600" i="1" dirty="0">
                <a:solidFill>
                  <a:prstClr val="white"/>
                </a:solidFill>
              </a:rPr>
              <a:t>; 7 and he said with a loud voice, “</a:t>
            </a:r>
            <a:r>
              <a:rPr lang="en-US" sz="3600" b="1" i="1" u="sng" dirty="0">
                <a:solidFill>
                  <a:prstClr val="white"/>
                </a:solidFill>
              </a:rPr>
              <a:t>Fear God</a:t>
            </a:r>
            <a:r>
              <a:rPr lang="en-US" sz="3600" b="1" i="1" dirty="0">
                <a:solidFill>
                  <a:prstClr val="white"/>
                </a:solidFill>
              </a:rPr>
              <a:t>, and </a:t>
            </a:r>
            <a:r>
              <a:rPr lang="en-US" sz="3600" b="1" i="1" u="sng" dirty="0">
                <a:solidFill>
                  <a:prstClr val="white"/>
                </a:solidFill>
              </a:rPr>
              <a:t>give Him glory</a:t>
            </a:r>
            <a:r>
              <a:rPr lang="en-US" sz="3600" b="1" i="1" dirty="0">
                <a:solidFill>
                  <a:prstClr val="white"/>
                </a:solidFill>
              </a:rPr>
              <a:t>, because the hour of His </a:t>
            </a:r>
            <a:r>
              <a:rPr lang="en-US" sz="4000" b="1" i="1" u="sng" dirty="0">
                <a:solidFill>
                  <a:schemeClr val="bg1"/>
                </a:solidFill>
              </a:rPr>
              <a:t>judgment</a:t>
            </a:r>
            <a:r>
              <a:rPr lang="en-US" sz="3600" b="1" i="1" dirty="0">
                <a:solidFill>
                  <a:prstClr val="white"/>
                </a:solidFill>
              </a:rPr>
              <a:t> has come; </a:t>
            </a:r>
            <a:r>
              <a:rPr lang="en-US" sz="3600" b="1" i="1" u="sng" dirty="0">
                <a:solidFill>
                  <a:prstClr val="white"/>
                </a:solidFill>
              </a:rPr>
              <a:t>worship Him</a:t>
            </a:r>
            <a:r>
              <a:rPr lang="en-US" sz="3600" b="1" i="1" dirty="0">
                <a:solidFill>
                  <a:prstClr val="white"/>
                </a:solidFill>
              </a:rPr>
              <a:t> who made the heaven and the earth and sea and springs of waters.”</a:t>
            </a:r>
          </a:p>
        </p:txBody>
      </p:sp>
    </p:spTree>
    <p:extLst>
      <p:ext uri="{BB962C8B-B14F-4D97-AF65-F5344CB8AC3E}">
        <p14:creationId xmlns:p14="http://schemas.microsoft.com/office/powerpoint/2010/main" val="33460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14:8  Fall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713563"/>
          </a:xfrm>
          <a:prstGeom prst="rect">
            <a:avLst/>
          </a:prstGeom>
        </p:spPr>
        <p:txBody>
          <a:bodyPr wrap="square">
            <a:spAutoFit/>
          </a:bodyPr>
          <a:lstStyle/>
          <a:p>
            <a:pPr lvl="0">
              <a:lnSpc>
                <a:spcPct val="90000"/>
              </a:lnSpc>
              <a:spcBef>
                <a:spcPts val="1000"/>
              </a:spcBef>
              <a:defRPr/>
            </a:pPr>
            <a:r>
              <a:rPr lang="en-US" sz="3600" b="1" dirty="0">
                <a:solidFill>
                  <a:prstClr val="white"/>
                </a:solidFill>
              </a:rPr>
              <a:t>SECOND ANGEL:</a:t>
            </a:r>
          </a:p>
          <a:p>
            <a:pPr lvl="0">
              <a:lnSpc>
                <a:spcPct val="90000"/>
              </a:lnSpc>
              <a:spcBef>
                <a:spcPts val="1000"/>
              </a:spcBef>
              <a:defRPr/>
            </a:pPr>
            <a:r>
              <a:rPr lang="en-US" sz="3600" i="1" dirty="0">
                <a:solidFill>
                  <a:prstClr val="white"/>
                </a:solidFill>
              </a:rPr>
              <a:t>8 And another angel, a second one, followed, saying, “Fallen, </a:t>
            </a:r>
            <a:r>
              <a:rPr lang="en-US" sz="3600" b="1" i="1" u="sng" dirty="0">
                <a:solidFill>
                  <a:prstClr val="white"/>
                </a:solidFill>
              </a:rPr>
              <a:t>fallen is Babylon the great</a:t>
            </a:r>
            <a:r>
              <a:rPr lang="en-US" sz="3600" i="1" dirty="0">
                <a:solidFill>
                  <a:prstClr val="white"/>
                </a:solidFill>
              </a:rPr>
              <a:t>, she who has made </a:t>
            </a:r>
            <a:r>
              <a:rPr lang="en-US" sz="3600" b="1" i="1" u="sng" dirty="0">
                <a:solidFill>
                  <a:prstClr val="white"/>
                </a:solidFill>
              </a:rPr>
              <a:t>all the nations</a:t>
            </a:r>
            <a:r>
              <a:rPr lang="en-US" sz="3600" b="1" i="1" dirty="0">
                <a:solidFill>
                  <a:prstClr val="white"/>
                </a:solidFill>
              </a:rPr>
              <a:t> </a:t>
            </a:r>
            <a:r>
              <a:rPr lang="en-US" sz="3600" i="1" dirty="0">
                <a:solidFill>
                  <a:prstClr val="white"/>
                </a:solidFill>
              </a:rPr>
              <a:t>drink of the wine of the passion of her </a:t>
            </a:r>
            <a:r>
              <a:rPr lang="en-US" sz="3600" b="1" i="1" u="sng" dirty="0">
                <a:solidFill>
                  <a:prstClr val="white"/>
                </a:solidFill>
              </a:rPr>
              <a:t>immorality</a:t>
            </a:r>
            <a:r>
              <a:rPr lang="en-US" sz="3600" i="1" dirty="0">
                <a:solidFill>
                  <a:prstClr val="white"/>
                </a:solidFill>
              </a:rPr>
              <a:t>.”</a:t>
            </a:r>
          </a:p>
        </p:txBody>
      </p:sp>
    </p:spTree>
    <p:extLst>
      <p:ext uri="{BB962C8B-B14F-4D97-AF65-F5344CB8AC3E}">
        <p14:creationId xmlns:p14="http://schemas.microsoft.com/office/powerpoint/2010/main" val="2734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14:9-10  Wrath of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1942122"/>
            <a:ext cx="11206879" cy="4707955"/>
          </a:xfrm>
          <a:prstGeom prst="rect">
            <a:avLst/>
          </a:prstGeom>
        </p:spPr>
        <p:txBody>
          <a:bodyPr wrap="square">
            <a:spAutoFit/>
          </a:bodyPr>
          <a:lstStyle/>
          <a:p>
            <a:pPr lvl="0">
              <a:lnSpc>
                <a:spcPct val="90000"/>
              </a:lnSpc>
              <a:spcBef>
                <a:spcPts val="1000"/>
              </a:spcBef>
              <a:defRPr/>
            </a:pPr>
            <a:r>
              <a:rPr lang="en-US" sz="3600" b="1" dirty="0">
                <a:solidFill>
                  <a:prstClr val="white"/>
                </a:solidFill>
              </a:rPr>
              <a:t>THIRD ANGEL:</a:t>
            </a:r>
          </a:p>
          <a:p>
            <a:pPr lvl="0">
              <a:lnSpc>
                <a:spcPct val="90000"/>
              </a:lnSpc>
              <a:spcBef>
                <a:spcPts val="1000"/>
              </a:spcBef>
              <a:defRPr/>
            </a:pPr>
            <a:r>
              <a:rPr lang="en-US" sz="3600" i="1" dirty="0">
                <a:solidFill>
                  <a:prstClr val="white"/>
                </a:solidFill>
              </a:rPr>
              <a:t>9 Then another angel, a third one, followed them, saying with a loud voice, “If anyone worships the beast and his image, and receives a mark on his forehead or on his hand, 10 he also will drink of the, </a:t>
            </a:r>
            <a:r>
              <a:rPr lang="en-US" sz="3600" b="1" i="1" u="sng" dirty="0">
                <a:solidFill>
                  <a:prstClr val="white"/>
                </a:solidFill>
              </a:rPr>
              <a:t>wine of the wrath of God</a:t>
            </a:r>
            <a:r>
              <a:rPr lang="en-US" sz="3600" i="1" dirty="0">
                <a:solidFill>
                  <a:prstClr val="white"/>
                </a:solidFill>
              </a:rPr>
              <a:t> which is mixed in full strength in the cup of His anger; and he will be </a:t>
            </a:r>
            <a:r>
              <a:rPr lang="en-US" sz="3600" b="1" i="1" u="sng" dirty="0">
                <a:solidFill>
                  <a:prstClr val="white"/>
                </a:solidFill>
              </a:rPr>
              <a:t>tormented with fire and brimstone</a:t>
            </a:r>
            <a:r>
              <a:rPr lang="en-US" sz="3600" i="1" dirty="0">
                <a:solidFill>
                  <a:prstClr val="white"/>
                </a:solidFill>
              </a:rPr>
              <a:t> in the presence of the holy angels and in the presence of the Lamb. </a:t>
            </a:r>
          </a:p>
        </p:txBody>
      </p:sp>
    </p:spTree>
    <p:extLst>
      <p:ext uri="{BB962C8B-B14F-4D97-AF65-F5344CB8AC3E}">
        <p14:creationId xmlns:p14="http://schemas.microsoft.com/office/powerpoint/2010/main" val="307310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9822216" cy="1080938"/>
          </a:xfrm>
        </p:spPr>
        <p:txBody>
          <a:bodyPr/>
          <a:lstStyle/>
          <a:p>
            <a:r>
              <a:rPr lang="en-US" dirty="0"/>
              <a:t>Revelation 14:11-12  Torment or Perseverance</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083921"/>
          </a:xfrm>
          <a:prstGeom prst="rect">
            <a:avLst/>
          </a:prstGeom>
        </p:spPr>
        <p:txBody>
          <a:bodyPr wrap="square">
            <a:spAutoFit/>
          </a:bodyPr>
          <a:lstStyle/>
          <a:p>
            <a:pPr lvl="0">
              <a:lnSpc>
                <a:spcPct val="90000"/>
              </a:lnSpc>
              <a:spcBef>
                <a:spcPts val="1000"/>
              </a:spcBef>
              <a:defRPr/>
            </a:pPr>
            <a:r>
              <a:rPr lang="en-US" sz="3600" i="1" dirty="0">
                <a:solidFill>
                  <a:prstClr val="white"/>
                </a:solidFill>
              </a:rPr>
              <a:t>11 And the smoke of their torment goes up </a:t>
            </a:r>
            <a:r>
              <a:rPr lang="en-US" sz="3600" b="1" i="1" u="sng" dirty="0">
                <a:solidFill>
                  <a:prstClr val="white"/>
                </a:solidFill>
              </a:rPr>
              <a:t>forever and ever</a:t>
            </a:r>
            <a:r>
              <a:rPr lang="en-US" sz="3600" i="1" dirty="0">
                <a:solidFill>
                  <a:prstClr val="white"/>
                </a:solidFill>
              </a:rPr>
              <a:t>; they have no rest day and night, those who worship the beast and his image, and whoever receives the mark of his name.” 12 Here is </a:t>
            </a:r>
            <a:r>
              <a:rPr lang="en-US" sz="3600" b="1" i="1" u="sng" dirty="0">
                <a:solidFill>
                  <a:prstClr val="white"/>
                </a:solidFill>
              </a:rPr>
              <a:t>the perseverance of the saints</a:t>
            </a:r>
            <a:r>
              <a:rPr lang="en-US" sz="3600" i="1" dirty="0">
                <a:solidFill>
                  <a:prstClr val="white"/>
                </a:solidFill>
              </a:rPr>
              <a:t> who </a:t>
            </a:r>
            <a:r>
              <a:rPr lang="en-US" sz="3600" b="1" i="1" u="sng" dirty="0">
                <a:solidFill>
                  <a:prstClr val="white"/>
                </a:solidFill>
              </a:rPr>
              <a:t>keep the commandments</a:t>
            </a:r>
            <a:r>
              <a:rPr lang="en-US" sz="3600" i="1" dirty="0">
                <a:solidFill>
                  <a:prstClr val="white"/>
                </a:solidFill>
              </a:rPr>
              <a:t> of God and </a:t>
            </a:r>
            <a:r>
              <a:rPr lang="en-US" sz="3600" b="1" i="1" u="sng" dirty="0">
                <a:solidFill>
                  <a:prstClr val="white"/>
                </a:solidFill>
              </a:rPr>
              <a:t>their faith</a:t>
            </a:r>
            <a:r>
              <a:rPr lang="en-US" sz="3600" i="1" dirty="0">
                <a:solidFill>
                  <a:prstClr val="white"/>
                </a:solidFill>
              </a:rPr>
              <a:t> in Jesus.</a:t>
            </a:r>
          </a:p>
        </p:txBody>
      </p:sp>
    </p:spTree>
    <p:extLst>
      <p:ext uri="{BB962C8B-B14F-4D97-AF65-F5344CB8AC3E}">
        <p14:creationId xmlns:p14="http://schemas.microsoft.com/office/powerpoint/2010/main" val="25024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9822216" cy="1080938"/>
          </a:xfrm>
        </p:spPr>
        <p:txBody>
          <a:bodyPr/>
          <a:lstStyle/>
          <a:p>
            <a:r>
              <a:rPr lang="en-US" dirty="0"/>
              <a:t>Revelation 14:11-12 (</a:t>
            </a:r>
            <a:r>
              <a:rPr lang="en-US" dirty="0" err="1"/>
              <a:t>cont</a:t>
            </a:r>
            <a:r>
              <a:rPr lang="en-US" dirty="0"/>
              <a:t>)  Perseverance</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96882"/>
          </a:xfrm>
          <a:prstGeom prst="rect">
            <a:avLst/>
          </a:prstGeom>
        </p:spPr>
        <p:txBody>
          <a:bodyPr wrap="square">
            <a:spAutoFit/>
          </a:bodyPr>
          <a:lstStyle/>
          <a:p>
            <a:pPr lvl="0">
              <a:lnSpc>
                <a:spcPct val="90000"/>
              </a:lnSpc>
              <a:spcBef>
                <a:spcPts val="1000"/>
              </a:spcBef>
              <a:defRPr/>
            </a:pPr>
            <a:r>
              <a:rPr lang="en-US" sz="3600" i="1" dirty="0">
                <a:solidFill>
                  <a:prstClr val="white"/>
                </a:solidFill>
              </a:rPr>
              <a:t>12 Here is </a:t>
            </a:r>
            <a:r>
              <a:rPr lang="en-US" sz="3600" b="1" i="1" u="sng" dirty="0">
                <a:solidFill>
                  <a:prstClr val="white"/>
                </a:solidFill>
              </a:rPr>
              <a:t>the perseverance of the saints</a:t>
            </a:r>
            <a:r>
              <a:rPr lang="en-US" sz="3600" i="1" dirty="0">
                <a:solidFill>
                  <a:prstClr val="white"/>
                </a:solidFill>
              </a:rPr>
              <a:t> who </a:t>
            </a:r>
            <a:r>
              <a:rPr lang="en-US" sz="3600" b="1" i="1" u="sng" dirty="0">
                <a:solidFill>
                  <a:prstClr val="white"/>
                </a:solidFill>
              </a:rPr>
              <a:t>keep the commandments</a:t>
            </a:r>
            <a:r>
              <a:rPr lang="en-US" sz="3600" i="1" dirty="0">
                <a:solidFill>
                  <a:prstClr val="white"/>
                </a:solidFill>
              </a:rPr>
              <a:t> of God and </a:t>
            </a:r>
            <a:r>
              <a:rPr lang="en-US" sz="3600" b="1" i="1" u="sng" dirty="0">
                <a:solidFill>
                  <a:prstClr val="white"/>
                </a:solidFill>
              </a:rPr>
              <a:t>their faith</a:t>
            </a:r>
            <a:r>
              <a:rPr lang="en-US" sz="3600" i="1" dirty="0">
                <a:solidFill>
                  <a:prstClr val="white"/>
                </a:solidFill>
              </a:rPr>
              <a:t> in Jesus.</a:t>
            </a:r>
          </a:p>
          <a:p>
            <a:pPr marL="1485900" lvl="2" indent="-571500">
              <a:lnSpc>
                <a:spcPct val="90000"/>
              </a:lnSpc>
              <a:spcBef>
                <a:spcPts val="1000"/>
              </a:spcBef>
              <a:buFont typeface="Arial" panose="020B0604020202020204" pitchFamily="34" charset="0"/>
              <a:buChar char="•"/>
              <a:defRPr/>
            </a:pPr>
            <a:r>
              <a:rPr lang="en-US" sz="3600" i="1" u="sng" dirty="0">
                <a:solidFill>
                  <a:schemeClr val="bg1"/>
                </a:solidFill>
                <a:effectLst>
                  <a:outerShdw blurRad="38100" dist="38100" dir="2700000" algn="tl">
                    <a:srgbClr val="000000">
                      <a:alpha val="43137"/>
                    </a:srgbClr>
                  </a:outerShdw>
                </a:effectLst>
              </a:rPr>
              <a:t>perseverance of the saints</a:t>
            </a:r>
            <a:endParaRPr lang="en-US" sz="3600" i="1" dirty="0">
              <a:solidFill>
                <a:schemeClr val="bg1"/>
              </a:solidFill>
              <a:effectLst>
                <a:outerShdw blurRad="38100" dist="38100" dir="2700000" algn="tl">
                  <a:srgbClr val="000000">
                    <a:alpha val="43137"/>
                  </a:srgbClr>
                </a:outerShdw>
              </a:effectLst>
            </a:endParaRPr>
          </a:p>
          <a:p>
            <a:pPr marL="1485900" lvl="2" indent="-571500">
              <a:lnSpc>
                <a:spcPct val="90000"/>
              </a:lnSpc>
              <a:spcBef>
                <a:spcPts val="1000"/>
              </a:spcBef>
              <a:buFont typeface="Arial" panose="020B0604020202020204" pitchFamily="34" charset="0"/>
              <a:buChar char="•"/>
              <a:defRPr/>
            </a:pPr>
            <a:r>
              <a:rPr lang="en-US" sz="3600" i="1" u="sng" dirty="0">
                <a:solidFill>
                  <a:schemeClr val="bg1"/>
                </a:solidFill>
                <a:effectLst>
                  <a:outerShdw blurRad="38100" dist="38100" dir="2700000" algn="tl">
                    <a:srgbClr val="000000">
                      <a:alpha val="43137"/>
                    </a:srgbClr>
                  </a:outerShdw>
                </a:effectLst>
              </a:rPr>
              <a:t>keep the commandments</a:t>
            </a:r>
            <a:r>
              <a:rPr lang="en-US" sz="3600" i="1" dirty="0">
                <a:solidFill>
                  <a:schemeClr val="bg1"/>
                </a:solidFill>
                <a:effectLst>
                  <a:outerShdw blurRad="38100" dist="38100" dir="2700000" algn="tl">
                    <a:srgbClr val="000000">
                      <a:alpha val="43137"/>
                    </a:srgbClr>
                  </a:outerShdw>
                </a:effectLst>
              </a:rPr>
              <a:t> of God</a:t>
            </a:r>
          </a:p>
          <a:p>
            <a:pPr marL="1485900" lvl="2" indent="-571500">
              <a:lnSpc>
                <a:spcPct val="90000"/>
              </a:lnSpc>
              <a:spcBef>
                <a:spcPts val="1000"/>
              </a:spcBef>
              <a:buFont typeface="Arial" panose="020B0604020202020204" pitchFamily="34" charset="0"/>
              <a:buChar char="•"/>
              <a:defRPr/>
            </a:pPr>
            <a:r>
              <a:rPr lang="en-US" sz="3600" i="1" u="sng" dirty="0">
                <a:solidFill>
                  <a:schemeClr val="bg1"/>
                </a:solidFill>
                <a:effectLst>
                  <a:outerShdw blurRad="38100" dist="38100" dir="2700000" algn="tl">
                    <a:srgbClr val="000000">
                      <a:alpha val="43137"/>
                    </a:srgbClr>
                  </a:outerShdw>
                </a:effectLst>
              </a:rPr>
              <a:t>keep their faith</a:t>
            </a:r>
            <a:r>
              <a:rPr lang="en-US" sz="3600" i="1" dirty="0">
                <a:solidFill>
                  <a:schemeClr val="bg1"/>
                </a:solidFill>
                <a:effectLst>
                  <a:outerShdw blurRad="38100" dist="38100" dir="2700000" algn="tl">
                    <a:srgbClr val="000000">
                      <a:alpha val="43137"/>
                    </a:srgbClr>
                  </a:outerShdw>
                </a:effectLst>
              </a:rPr>
              <a:t> in Jesus</a:t>
            </a:r>
          </a:p>
          <a:p>
            <a:pPr marL="1028700" lvl="1" indent="-571500">
              <a:lnSpc>
                <a:spcPct val="90000"/>
              </a:lnSpc>
              <a:spcBef>
                <a:spcPts val="1000"/>
              </a:spcBef>
              <a:buFont typeface="Arial" panose="020B0604020202020204" pitchFamily="34" charset="0"/>
              <a:buChar char="•"/>
              <a:defRPr/>
            </a:pPr>
            <a:endParaRPr lang="en-US" sz="3600" i="1" dirty="0">
              <a:solidFill>
                <a:prstClr val="white"/>
              </a:solidFill>
            </a:endParaRPr>
          </a:p>
        </p:txBody>
      </p:sp>
    </p:spTree>
    <p:extLst>
      <p:ext uri="{BB962C8B-B14F-4D97-AF65-F5344CB8AC3E}">
        <p14:creationId xmlns:p14="http://schemas.microsoft.com/office/powerpoint/2010/main" val="38631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14:13  Rest from Labors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841804"/>
          </a:xfrm>
          <a:prstGeom prst="rect">
            <a:avLst/>
          </a:prstGeom>
        </p:spPr>
        <p:txBody>
          <a:bodyPr wrap="square">
            <a:spAutoFit/>
          </a:bodyPr>
          <a:lstStyle/>
          <a:p>
            <a:pPr lvl="0">
              <a:lnSpc>
                <a:spcPct val="90000"/>
              </a:lnSpc>
              <a:spcBef>
                <a:spcPts val="1000"/>
              </a:spcBef>
              <a:defRPr/>
            </a:pPr>
            <a:r>
              <a:rPr lang="en-US" sz="3600" i="1" dirty="0">
                <a:solidFill>
                  <a:prstClr val="white"/>
                </a:solidFill>
              </a:rPr>
              <a:t>13 And I heard a voice from heaven, saying, “Write, </a:t>
            </a:r>
          </a:p>
          <a:p>
            <a:pPr lvl="1">
              <a:lnSpc>
                <a:spcPct val="90000"/>
              </a:lnSpc>
              <a:spcBef>
                <a:spcPts val="1000"/>
              </a:spcBef>
              <a:defRPr/>
            </a:pPr>
            <a:r>
              <a:rPr lang="en-US" sz="3600" i="1" dirty="0">
                <a:solidFill>
                  <a:prstClr val="white"/>
                </a:solidFill>
              </a:rPr>
              <a:t>‘Blessed are the dead who </a:t>
            </a:r>
            <a:r>
              <a:rPr lang="en-US" sz="3600" b="1" i="1" u="sng" dirty="0">
                <a:solidFill>
                  <a:prstClr val="white"/>
                </a:solidFill>
              </a:rPr>
              <a:t>die in the Lord</a:t>
            </a:r>
            <a:r>
              <a:rPr lang="en-US" sz="3600" i="1" dirty="0">
                <a:solidFill>
                  <a:prstClr val="white"/>
                </a:solidFill>
              </a:rPr>
              <a:t> from now on!’” </a:t>
            </a:r>
          </a:p>
          <a:p>
            <a:pPr lvl="0">
              <a:lnSpc>
                <a:spcPct val="90000"/>
              </a:lnSpc>
              <a:spcBef>
                <a:spcPts val="1000"/>
              </a:spcBef>
              <a:defRPr/>
            </a:pPr>
            <a:r>
              <a:rPr lang="en-US" sz="3600" i="1" dirty="0">
                <a:solidFill>
                  <a:prstClr val="white"/>
                </a:solidFill>
              </a:rPr>
              <a:t>“Yes,” says the Spirit, “so that they may </a:t>
            </a:r>
            <a:r>
              <a:rPr lang="en-US" sz="3600" b="1" i="1" u="sng" dirty="0">
                <a:solidFill>
                  <a:prstClr val="white"/>
                </a:solidFill>
              </a:rPr>
              <a:t>rest from their labors</a:t>
            </a:r>
            <a:r>
              <a:rPr lang="en-US" sz="3600" i="1" dirty="0">
                <a:solidFill>
                  <a:prstClr val="white"/>
                </a:solidFill>
              </a:rPr>
              <a:t>, for their </a:t>
            </a:r>
            <a:r>
              <a:rPr lang="en-US" sz="3600" b="1" i="1" u="sng" dirty="0">
                <a:solidFill>
                  <a:prstClr val="white"/>
                </a:solidFill>
              </a:rPr>
              <a:t>deeds</a:t>
            </a:r>
            <a:r>
              <a:rPr lang="en-US" sz="3600" i="1" dirty="0">
                <a:solidFill>
                  <a:prstClr val="white"/>
                </a:solidFill>
              </a:rPr>
              <a:t> follow with them.”</a:t>
            </a:r>
          </a:p>
        </p:txBody>
      </p:sp>
    </p:spTree>
    <p:extLst>
      <p:ext uri="{BB962C8B-B14F-4D97-AF65-F5344CB8AC3E}">
        <p14:creationId xmlns:p14="http://schemas.microsoft.com/office/powerpoint/2010/main" val="7521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a:t>
            </a:r>
            <a:r>
              <a:rPr lang="en-US"/>
              <a:t>HERE OCTOBER 7, </a:t>
            </a:r>
            <a:r>
              <a:rPr lang="en-US" dirty="0"/>
              <a:t>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a:bodyPr>
          <a:lstStyle/>
          <a:p>
            <a:pPr marL="0" lvl="0" indent="0">
              <a:buNone/>
            </a:pPr>
            <a:r>
              <a:rPr lang="en-US" sz="4400" dirty="0"/>
              <a:t>LAST WEEK </a:t>
            </a:r>
            <a:r>
              <a:rPr lang="en-US" sz="4100" dirty="0">
                <a:solidFill>
                  <a:prstClr val="white"/>
                </a:solidFill>
              </a:rPr>
              <a:t>20 Revelation 13 b</a:t>
            </a:r>
          </a:p>
          <a:p>
            <a:pPr lvl="0"/>
            <a:r>
              <a:rPr lang="en-US" sz="4100" dirty="0">
                <a:solidFill>
                  <a:prstClr val="white"/>
                </a:solidFill>
              </a:rPr>
              <a:t>The False Prophet and the Mark of the Beast</a:t>
            </a:r>
          </a:p>
          <a:p>
            <a:endParaRPr lang="en-US" sz="4400" dirty="0"/>
          </a:p>
          <a:p>
            <a:pPr marL="0" indent="0">
              <a:buNone/>
            </a:pPr>
            <a:r>
              <a:rPr lang="en-US" sz="4400" dirty="0"/>
              <a:t>THIS WEEK 21 Revelation 14</a:t>
            </a:r>
            <a:endParaRPr lang="en-US" dirty="0"/>
          </a:p>
        </p:txBody>
      </p:sp>
    </p:spTree>
    <p:extLst>
      <p:ext uri="{BB962C8B-B14F-4D97-AF65-F5344CB8AC3E}">
        <p14:creationId xmlns:p14="http://schemas.microsoft.com/office/powerpoint/2010/main" val="38526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8A66-4047-4AA6-B0EC-31CD2C86D8FC}"/>
              </a:ext>
            </a:extLst>
          </p:cNvPr>
          <p:cNvSpPr>
            <a:spLocks noGrp="1"/>
          </p:cNvSpPr>
          <p:nvPr>
            <p:ph type="title"/>
          </p:nvPr>
        </p:nvSpPr>
        <p:spPr/>
        <p:txBody>
          <a:bodyPr/>
          <a:lstStyle/>
          <a:p>
            <a:r>
              <a:rPr lang="en-US" dirty="0"/>
              <a:t>Two </a:t>
            </a:r>
            <a:r>
              <a:rPr lang="en-US" dirty="0" err="1"/>
              <a:t>Reapings</a:t>
            </a:r>
            <a:r>
              <a:rPr lang="en-US" dirty="0"/>
              <a:t> – Revelation 14:14-20</a:t>
            </a:r>
          </a:p>
        </p:txBody>
      </p:sp>
    </p:spTree>
    <p:extLst>
      <p:ext uri="{BB962C8B-B14F-4D97-AF65-F5344CB8AC3E}">
        <p14:creationId xmlns:p14="http://schemas.microsoft.com/office/powerpoint/2010/main" val="9201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14:14-16  The Hour to Reap Souls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14 Then I looked, and behold, a white cloud, and sitting on the cloud was </a:t>
            </a:r>
            <a:r>
              <a:rPr lang="en-US" sz="3200" b="1" i="1" u="sng" dirty="0">
                <a:solidFill>
                  <a:prstClr val="white"/>
                </a:solidFill>
              </a:rPr>
              <a:t>one like a son of man</a:t>
            </a:r>
            <a:r>
              <a:rPr lang="en-US" sz="3200" i="1" dirty="0">
                <a:solidFill>
                  <a:prstClr val="white"/>
                </a:solidFill>
              </a:rPr>
              <a:t>, having a golden </a:t>
            </a:r>
            <a:r>
              <a:rPr lang="en-US" sz="3200" b="1" i="1" u="sng" dirty="0">
                <a:solidFill>
                  <a:prstClr val="white"/>
                </a:solidFill>
              </a:rPr>
              <a:t>crown</a:t>
            </a:r>
            <a:r>
              <a:rPr lang="en-US" sz="3200" i="1" dirty="0">
                <a:solidFill>
                  <a:prstClr val="white"/>
                </a:solidFill>
              </a:rPr>
              <a:t> on His head and a sharp </a:t>
            </a:r>
            <a:r>
              <a:rPr lang="en-US" sz="3200" b="1" i="1" u="sng" dirty="0">
                <a:solidFill>
                  <a:prstClr val="white"/>
                </a:solidFill>
              </a:rPr>
              <a:t>sickle</a:t>
            </a:r>
            <a:r>
              <a:rPr lang="en-US" sz="3200" i="1" dirty="0">
                <a:solidFill>
                  <a:prstClr val="white"/>
                </a:solidFill>
              </a:rPr>
              <a:t> in His hand. 15 And another angel came out of the temple, crying out with a loud voice to Him who sat on the cloud, “Put in your sickle and </a:t>
            </a:r>
            <a:r>
              <a:rPr lang="en-US" sz="3200" b="1" i="1" u="sng" dirty="0">
                <a:solidFill>
                  <a:prstClr val="white"/>
                </a:solidFill>
              </a:rPr>
              <a:t>reap</a:t>
            </a:r>
            <a:r>
              <a:rPr lang="en-US" sz="3200" i="1" dirty="0">
                <a:solidFill>
                  <a:prstClr val="white"/>
                </a:solidFill>
              </a:rPr>
              <a:t>, </a:t>
            </a:r>
            <a:r>
              <a:rPr lang="en-US" sz="3200" b="1" i="1" u="sng" dirty="0">
                <a:solidFill>
                  <a:prstClr val="white"/>
                </a:solidFill>
              </a:rPr>
              <a:t>for the hour to reap has come</a:t>
            </a:r>
            <a:r>
              <a:rPr lang="en-US" sz="3200" i="1" dirty="0">
                <a:solidFill>
                  <a:prstClr val="white"/>
                </a:solidFill>
              </a:rPr>
              <a:t>, </a:t>
            </a:r>
            <a:r>
              <a:rPr lang="en-US" sz="3200" b="1" i="1" u="sng" dirty="0">
                <a:solidFill>
                  <a:prstClr val="white"/>
                </a:solidFill>
              </a:rPr>
              <a:t>because the harvest of the earth is ripe</a:t>
            </a:r>
            <a:r>
              <a:rPr lang="en-US" sz="3200" i="1" dirty="0">
                <a:solidFill>
                  <a:prstClr val="white"/>
                </a:solidFill>
              </a:rPr>
              <a:t>.” 16 Then He who sat on the cloud swung His sickle over the earth, and the earth was reaped.</a:t>
            </a:r>
          </a:p>
        </p:txBody>
      </p:sp>
    </p:spTree>
    <p:extLst>
      <p:ext uri="{BB962C8B-B14F-4D97-AF65-F5344CB8AC3E}">
        <p14:creationId xmlns:p14="http://schemas.microsoft.com/office/powerpoint/2010/main" val="9607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14:17-20  The Grapes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lvl="0">
              <a:lnSpc>
                <a:spcPct val="90000"/>
              </a:lnSpc>
              <a:spcBef>
                <a:spcPts val="1000"/>
              </a:spcBef>
              <a:defRPr/>
            </a:pPr>
            <a:r>
              <a:rPr lang="en-US" sz="3600" i="1" dirty="0">
                <a:solidFill>
                  <a:prstClr val="white"/>
                </a:solidFill>
              </a:rPr>
              <a:t>17 And another angel came out of the temple which is in heaven, and he also had a sharp </a:t>
            </a:r>
            <a:r>
              <a:rPr lang="en-US" sz="3600" b="1" i="1" u="sng" dirty="0">
                <a:solidFill>
                  <a:prstClr val="white"/>
                </a:solidFill>
              </a:rPr>
              <a:t>sickle</a:t>
            </a:r>
            <a:r>
              <a:rPr lang="en-US" sz="3600" i="1" dirty="0">
                <a:solidFill>
                  <a:prstClr val="white"/>
                </a:solidFill>
              </a:rPr>
              <a:t>. 18 Then another angel, </a:t>
            </a:r>
            <a:r>
              <a:rPr lang="en-US" sz="3600" b="1" i="1" u="sng" dirty="0">
                <a:solidFill>
                  <a:prstClr val="white"/>
                </a:solidFill>
              </a:rPr>
              <a:t>the one who has power over fire</a:t>
            </a:r>
            <a:r>
              <a:rPr lang="en-US" sz="3600" i="1" dirty="0">
                <a:solidFill>
                  <a:prstClr val="white"/>
                </a:solidFill>
              </a:rPr>
              <a:t>, came out from the altar; and he called with a loud voice to him who had the sharp sickle, saying, “Put in your sharp sickle and gather the clusters from the vine of the earth, </a:t>
            </a:r>
            <a:r>
              <a:rPr lang="en-US" sz="3600" b="1" i="1" u="sng" dirty="0">
                <a:solidFill>
                  <a:prstClr val="white"/>
                </a:solidFill>
              </a:rPr>
              <a:t>because her grapes are ripe</a:t>
            </a:r>
            <a:r>
              <a:rPr lang="en-US" sz="3600" i="1" dirty="0">
                <a:solidFill>
                  <a:prstClr val="white"/>
                </a:solidFill>
              </a:rPr>
              <a:t>.”</a:t>
            </a:r>
          </a:p>
        </p:txBody>
      </p:sp>
    </p:spTree>
    <p:extLst>
      <p:ext uri="{BB962C8B-B14F-4D97-AF65-F5344CB8AC3E}">
        <p14:creationId xmlns:p14="http://schemas.microsoft.com/office/powerpoint/2010/main" val="26920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14:17-20 </a:t>
            </a:r>
            <a:r>
              <a:rPr lang="en-US" dirty="0" err="1"/>
              <a:t>cont</a:t>
            </a:r>
            <a:r>
              <a:rPr lang="en-US" dirty="0"/>
              <a:t>  The Grapes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lvl="0">
              <a:lnSpc>
                <a:spcPct val="90000"/>
              </a:lnSpc>
              <a:spcBef>
                <a:spcPts val="1000"/>
              </a:spcBef>
              <a:defRPr/>
            </a:pPr>
            <a:r>
              <a:rPr lang="en-US" sz="3600" i="1" dirty="0">
                <a:solidFill>
                  <a:prstClr val="white"/>
                </a:solidFill>
              </a:rPr>
              <a:t>19 So the angel swung his sickle to the earth and gathered the clusters from the vine of the earth, and threw them into </a:t>
            </a:r>
            <a:r>
              <a:rPr lang="en-US" sz="3600" b="1" i="1" u="sng" dirty="0">
                <a:solidFill>
                  <a:prstClr val="white"/>
                </a:solidFill>
              </a:rPr>
              <a:t>the great wine press of the wrath of God</a:t>
            </a:r>
            <a:r>
              <a:rPr lang="en-US" sz="3600" i="1" dirty="0">
                <a:solidFill>
                  <a:prstClr val="white"/>
                </a:solidFill>
              </a:rPr>
              <a:t>. 20 And the wine press was trodden outside the city, and </a:t>
            </a:r>
            <a:r>
              <a:rPr lang="en-US" sz="3600" b="1" i="1" u="sng" dirty="0">
                <a:solidFill>
                  <a:prstClr val="white"/>
                </a:solidFill>
              </a:rPr>
              <a:t>blood</a:t>
            </a:r>
            <a:r>
              <a:rPr lang="en-US" sz="3600" i="1" dirty="0">
                <a:solidFill>
                  <a:prstClr val="white"/>
                </a:solidFill>
              </a:rPr>
              <a:t> came out from the wine press, up to the horses’ bridles, for a distance of </a:t>
            </a:r>
            <a:r>
              <a:rPr lang="en-US" sz="3600" b="1" i="1" u="sng" dirty="0">
                <a:solidFill>
                  <a:prstClr val="white"/>
                </a:solidFill>
              </a:rPr>
              <a:t>two hundred miles</a:t>
            </a:r>
            <a:r>
              <a:rPr lang="en-US" sz="3600" i="1" dirty="0">
                <a:solidFill>
                  <a:prstClr val="white"/>
                </a:solidFill>
              </a:rPr>
              <a:t>.</a:t>
            </a:r>
          </a:p>
        </p:txBody>
      </p:sp>
    </p:spTree>
    <p:extLst>
      <p:ext uri="{BB962C8B-B14F-4D97-AF65-F5344CB8AC3E}">
        <p14:creationId xmlns:p14="http://schemas.microsoft.com/office/powerpoint/2010/main" val="382840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idx="4294967295"/>
          </p:nvPr>
        </p:nvSpPr>
        <p:spPr>
          <a:xfrm>
            <a:off x="680320" y="0"/>
            <a:ext cx="10004425" cy="1081088"/>
          </a:xfrm>
        </p:spPr>
        <p:txBody>
          <a:bodyPr/>
          <a:lstStyle/>
          <a:p>
            <a:r>
              <a:rPr lang="en-US" dirty="0">
                <a:solidFill>
                  <a:schemeClr val="bg1"/>
                </a:solidFill>
              </a:rPr>
              <a:t>Matthew 13 The Wheat and the Tares</a:t>
            </a:r>
          </a:p>
        </p:txBody>
      </p:sp>
      <p:sp>
        <p:nvSpPr>
          <p:cNvPr id="3" name="Rectangle 2">
            <a:extLst>
              <a:ext uri="{FF2B5EF4-FFF2-40B4-BE49-F238E27FC236}">
                <a16:creationId xmlns:a16="http://schemas.microsoft.com/office/drawing/2014/main" id="{3B1F58D5-94AE-4B6C-A79E-3BA257A05473}"/>
              </a:ext>
            </a:extLst>
          </p:cNvPr>
          <p:cNvSpPr/>
          <p:nvPr/>
        </p:nvSpPr>
        <p:spPr>
          <a:xfrm>
            <a:off x="235131" y="766466"/>
            <a:ext cx="11756572" cy="6297108"/>
          </a:xfrm>
          <a:prstGeom prst="rect">
            <a:avLst/>
          </a:prstGeom>
        </p:spPr>
        <p:txBody>
          <a:bodyPr wrap="square">
            <a:spAutoFit/>
          </a:bodyPr>
          <a:lstStyle/>
          <a:p>
            <a:pPr lvl="0" algn="just">
              <a:lnSpc>
                <a:spcPct val="90000"/>
              </a:lnSpc>
              <a:spcBef>
                <a:spcPts val="1000"/>
              </a:spcBef>
              <a:defRPr/>
            </a:pPr>
            <a:r>
              <a:rPr lang="en-US" sz="3200" b="1" i="1" dirty="0">
                <a:solidFill>
                  <a:prstClr val="white"/>
                </a:solidFill>
              </a:rPr>
              <a:t>37 And He said, “The one who sows the good seed is the Son of Man, 38 and the field is the world; and as for the good seed, these are the sons of the kingdom; and the tares are the sons of the evil one; 39 and the enemy who sowed them is the devil, and the harvest is the end of the age; and the reapers are angels. 40 So just as the tares are gathered up and burned with fire, so shall it be at the end of the age. 41 The Son of Man will send forth His angels, and they will gather out of His kingdom all stumbling blocks, and those who commit lawlessness, 42 and will throw them into the furnace of fire; in that place there will be weeping and gnashing of teeth. 43 Then the righteous will shine forth as the sun in the kingdom of their Father. He who has ears, let him hear.</a:t>
            </a:r>
          </a:p>
        </p:txBody>
      </p:sp>
    </p:spTree>
    <p:extLst>
      <p:ext uri="{BB962C8B-B14F-4D97-AF65-F5344CB8AC3E}">
        <p14:creationId xmlns:p14="http://schemas.microsoft.com/office/powerpoint/2010/main" val="17467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  Message for 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257397"/>
            <a:ext cx="10318605" cy="2495555"/>
          </a:xfrm>
          <a:prstGeom prst="rect">
            <a:avLst/>
          </a:prstGeom>
        </p:spPr>
        <p:txBody>
          <a:bodyPr wrap="square">
            <a:spAutoFit/>
          </a:bodyPr>
          <a:lstStyle/>
          <a:p>
            <a:pPr lvl="0">
              <a:lnSpc>
                <a:spcPct val="90000"/>
              </a:lnSpc>
              <a:spcBef>
                <a:spcPts val="1000"/>
              </a:spcBef>
              <a:defRPr/>
            </a:pPr>
            <a:r>
              <a:rPr lang="en-US" sz="4800" b="1" u="sng" dirty="0">
                <a:solidFill>
                  <a:prstClr val="white"/>
                </a:solidFill>
              </a:rPr>
              <a:t>Dr. Rainey’s Rule of Greek:</a:t>
            </a:r>
          </a:p>
          <a:p>
            <a:pPr lvl="0">
              <a:lnSpc>
                <a:spcPct val="90000"/>
              </a:lnSpc>
              <a:spcBef>
                <a:spcPts val="1000"/>
              </a:spcBef>
              <a:defRPr/>
            </a:pPr>
            <a:endParaRPr lang="en-US" sz="1100" b="1" u="sng" dirty="0">
              <a:solidFill>
                <a:prstClr val="white"/>
              </a:solidFill>
            </a:endParaRPr>
          </a:p>
          <a:p>
            <a:pPr lvl="0" algn="ctr">
              <a:lnSpc>
                <a:spcPct val="90000"/>
              </a:lnSpc>
              <a:spcBef>
                <a:spcPts val="1000"/>
              </a:spcBef>
              <a:defRPr/>
            </a:pPr>
            <a:r>
              <a:rPr lang="en-US" sz="4800" i="1" dirty="0">
                <a:solidFill>
                  <a:prstClr val="white"/>
                </a:solidFill>
              </a:rPr>
              <a:t>“Don’t let what you don’t know rob you of what you do know.”</a:t>
            </a:r>
          </a:p>
        </p:txBody>
      </p:sp>
    </p:spTree>
    <p:extLst>
      <p:ext uri="{BB962C8B-B14F-4D97-AF65-F5344CB8AC3E}">
        <p14:creationId xmlns:p14="http://schemas.microsoft.com/office/powerpoint/2010/main" val="304726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  Message for 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1834166"/>
            <a:ext cx="11206879" cy="4850559"/>
          </a:xfrm>
          <a:prstGeom prst="rect">
            <a:avLst/>
          </a:prstGeom>
        </p:spPr>
        <p:txBody>
          <a:bodyPr wrap="square">
            <a:spAutoFit/>
          </a:bodyPr>
          <a:lstStyle/>
          <a:p>
            <a:pPr lvl="0">
              <a:lnSpc>
                <a:spcPct val="90000"/>
              </a:lnSpc>
              <a:spcBef>
                <a:spcPts val="1000"/>
              </a:spcBef>
              <a:defRPr/>
            </a:pPr>
            <a:r>
              <a:rPr lang="en-US" sz="3600" i="1" dirty="0">
                <a:solidFill>
                  <a:prstClr val="white"/>
                </a:solidFill>
              </a:rPr>
              <a:t>Keep yourself pure and blameless</a:t>
            </a:r>
          </a:p>
          <a:p>
            <a:pPr lvl="0">
              <a:lnSpc>
                <a:spcPct val="90000"/>
              </a:lnSpc>
              <a:spcBef>
                <a:spcPts val="1000"/>
              </a:spcBef>
              <a:defRPr/>
            </a:pPr>
            <a:r>
              <a:rPr lang="en-US" sz="3600" i="1" dirty="0">
                <a:solidFill>
                  <a:prstClr val="white"/>
                </a:solidFill>
              </a:rPr>
              <a:t>Follow the Lamb wherever He goes</a:t>
            </a:r>
          </a:p>
          <a:p>
            <a:pPr lvl="0">
              <a:lnSpc>
                <a:spcPct val="90000"/>
              </a:lnSpc>
              <a:spcBef>
                <a:spcPts val="1000"/>
              </a:spcBef>
              <a:defRPr/>
            </a:pPr>
            <a:r>
              <a:rPr lang="en-US" sz="3600" i="1" dirty="0">
                <a:solidFill>
                  <a:prstClr val="white"/>
                </a:solidFill>
              </a:rPr>
              <a:t>Preach the eternal Gospel</a:t>
            </a:r>
          </a:p>
          <a:p>
            <a:pPr lvl="0">
              <a:lnSpc>
                <a:spcPct val="90000"/>
              </a:lnSpc>
              <a:spcBef>
                <a:spcPts val="1000"/>
              </a:spcBef>
              <a:defRPr/>
            </a:pPr>
            <a:r>
              <a:rPr lang="en-US" sz="3600" i="1" dirty="0">
                <a:solidFill>
                  <a:prstClr val="white"/>
                </a:solidFill>
              </a:rPr>
              <a:t>Fear God and Give Him Glory... Worship the Creator</a:t>
            </a:r>
          </a:p>
          <a:p>
            <a:pPr lvl="0">
              <a:lnSpc>
                <a:spcPct val="90000"/>
              </a:lnSpc>
              <a:spcBef>
                <a:spcPts val="1000"/>
              </a:spcBef>
              <a:defRPr/>
            </a:pPr>
            <a:r>
              <a:rPr lang="en-US" sz="3600" i="1" dirty="0">
                <a:solidFill>
                  <a:prstClr val="white"/>
                </a:solidFill>
              </a:rPr>
              <a:t>Persevere by Keeping the Commandments of God and your Faith in Jesus</a:t>
            </a:r>
          </a:p>
          <a:p>
            <a:pPr lvl="0">
              <a:lnSpc>
                <a:spcPct val="90000"/>
              </a:lnSpc>
              <a:spcBef>
                <a:spcPts val="1000"/>
              </a:spcBef>
              <a:defRPr/>
            </a:pPr>
            <a:r>
              <a:rPr lang="en-US" sz="3600" i="1" dirty="0">
                <a:solidFill>
                  <a:prstClr val="white"/>
                </a:solidFill>
              </a:rPr>
              <a:t>Realize that Death will bring the blessing of rest</a:t>
            </a:r>
          </a:p>
          <a:p>
            <a:pPr lvl="0">
              <a:lnSpc>
                <a:spcPct val="90000"/>
              </a:lnSpc>
              <a:spcBef>
                <a:spcPts val="1000"/>
              </a:spcBef>
              <a:defRPr/>
            </a:pPr>
            <a:r>
              <a:rPr lang="en-US" sz="3600" i="1" dirty="0">
                <a:solidFill>
                  <a:prstClr val="white"/>
                </a:solidFill>
              </a:rPr>
              <a:t>Be ready for the Reaping</a:t>
            </a:r>
          </a:p>
        </p:txBody>
      </p:sp>
    </p:spTree>
    <p:extLst>
      <p:ext uri="{BB962C8B-B14F-4D97-AF65-F5344CB8AC3E}">
        <p14:creationId xmlns:p14="http://schemas.microsoft.com/office/powerpoint/2010/main" val="234598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E0D6-3FFA-433A-ADB8-9FD938A7B6F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056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rotWithShape="1">
          <a:blip r:embed="rId3">
            <a:extLst>
              <a:ext uri="{28A0092B-C50C-407E-A947-70E740481C1C}">
                <a14:useLocalDpi xmlns:a14="http://schemas.microsoft.com/office/drawing/2010/main" val="0"/>
              </a:ext>
            </a:extLst>
          </a:blip>
          <a:srcRect b="18609"/>
          <a:stretch/>
        </p:blipFill>
        <p:spPr>
          <a:xfrm>
            <a:off x="1123406" y="0"/>
            <a:ext cx="6242318" cy="67741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7935271" y="1228397"/>
            <a:ext cx="3769049" cy="4401205"/>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a:t>
            </a:r>
          </a:p>
          <a:p>
            <a:endParaRPr lang="en-US" sz="4000" b="1" dirty="0">
              <a:effectLst>
                <a:outerShdw blurRad="38100" dist="38100" dir="2700000" algn="tl">
                  <a:srgbClr val="000000">
                    <a:alpha val="43137"/>
                  </a:srgbClr>
                </a:outerShdw>
              </a:effectLst>
            </a:endParaRPr>
          </a:p>
          <a:p>
            <a:pPr algn="ctr"/>
            <a:r>
              <a:rPr lang="en-US" sz="4000" b="1" dirty="0">
                <a:effectLst>
                  <a:outerShdw blurRad="38100" dist="38100" dir="2700000" algn="tl">
                    <a:srgbClr val="000000">
                      <a:alpha val="43137"/>
                    </a:srgbClr>
                  </a:outerShdw>
                </a:effectLst>
              </a:rPr>
              <a:t>Strapped in and wondering where our study will take us tonight... </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buNone/>
            </a:pPr>
            <a:r>
              <a:rPr lang="en-US" sz="4400" b="1" u="sng" dirty="0">
                <a:effectLst>
                  <a:outerShdw blurRad="38100" dist="38100" dir="2700000" algn="tl">
                    <a:srgbClr val="000000">
                      <a:alpha val="43137"/>
                    </a:srgbClr>
                  </a:outerShdw>
                </a:effectLst>
              </a:rPr>
              <a:t>Sunday</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 (Kids class and nursery as well)</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a:t>
            </a: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30,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a:bodyPr>
          <a:lstStyle/>
          <a:p>
            <a:pPr marL="0" lvl="0" indent="0">
              <a:buNone/>
            </a:pPr>
            <a:r>
              <a:rPr lang="en-US" sz="4400" dirty="0"/>
              <a:t>LAST WEEK </a:t>
            </a:r>
            <a:r>
              <a:rPr lang="en-US" sz="4100" dirty="0">
                <a:solidFill>
                  <a:prstClr val="white"/>
                </a:solidFill>
              </a:rPr>
              <a:t>20 Revelation 13 b</a:t>
            </a:r>
          </a:p>
          <a:p>
            <a:pPr lvl="0"/>
            <a:r>
              <a:rPr lang="en-US" sz="4100" dirty="0">
                <a:solidFill>
                  <a:prstClr val="white"/>
                </a:solidFill>
              </a:rPr>
              <a:t>The False Prophet and the Mark of the Beast</a:t>
            </a:r>
          </a:p>
          <a:p>
            <a:endParaRPr lang="en-US" sz="4400" dirty="0"/>
          </a:p>
          <a:p>
            <a:pPr marL="0" indent="0">
              <a:buNone/>
            </a:pPr>
            <a:r>
              <a:rPr lang="en-US" sz="4400" dirty="0"/>
              <a:t>THIS WEEK 21 Revelation 14</a:t>
            </a:r>
            <a:endParaRPr lang="en-US" dirty="0"/>
          </a:p>
        </p:txBody>
      </p:sp>
    </p:spTree>
    <p:extLst>
      <p:ext uri="{BB962C8B-B14F-4D97-AF65-F5344CB8AC3E}">
        <p14:creationId xmlns:p14="http://schemas.microsoft.com/office/powerpoint/2010/main" val="24374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normAutofit/>
          </a:bodyPr>
          <a:lstStyle/>
          <a:p>
            <a:r>
              <a:rPr lang="en-US" sz="6000" dirty="0"/>
              <a:t>Revelation 14</a:t>
            </a:r>
          </a:p>
        </p:txBody>
      </p:sp>
      <p:sp>
        <p:nvSpPr>
          <p:cNvPr id="4" name="Content Placeholder 3">
            <a:extLst>
              <a:ext uri="{FF2B5EF4-FFF2-40B4-BE49-F238E27FC236}">
                <a16:creationId xmlns:a16="http://schemas.microsoft.com/office/drawing/2014/main" id="{BB338A1B-2335-4AA3-A44C-064939DF2689}"/>
              </a:ext>
            </a:extLst>
          </p:cNvPr>
          <p:cNvSpPr>
            <a:spLocks noGrp="1"/>
          </p:cNvSpPr>
          <p:nvPr>
            <p:ph idx="1"/>
          </p:nvPr>
        </p:nvSpPr>
        <p:spPr>
          <a:xfrm>
            <a:off x="680321" y="2336873"/>
            <a:ext cx="11076250" cy="3599316"/>
          </a:xfrm>
        </p:spPr>
        <p:txBody>
          <a:bodyPr>
            <a:normAutofit fontScale="70000" lnSpcReduction="20000"/>
          </a:bodyPr>
          <a:lstStyle/>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1-5       The Lamb and 144,000</a:t>
            </a:r>
          </a:p>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6-10     Three Angels</a:t>
            </a:r>
          </a:p>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14-20   Two </a:t>
            </a:r>
            <a:r>
              <a:rPr lang="en-US" sz="8600" b="1" dirty="0" err="1">
                <a:effectLst>
                  <a:outerShdw blurRad="38100" dist="38100" dir="2700000" algn="tl">
                    <a:srgbClr val="000000">
                      <a:alpha val="43137"/>
                    </a:srgbClr>
                  </a:outerShdw>
                </a:effectLst>
                <a:latin typeface="Calibri" panose="020F0502020204030204"/>
              </a:rPr>
              <a:t>Reapings</a:t>
            </a:r>
            <a:endParaRPr lang="en-US" sz="8600" b="1" dirty="0">
              <a:effectLst>
                <a:outerShdw blurRad="38100" dist="38100" dir="2700000" algn="tl">
                  <a:srgbClr val="000000">
                    <a:alpha val="43137"/>
                  </a:srgbClr>
                </a:outerShdw>
              </a:effectLst>
              <a:latin typeface="Calibri" panose="020F0502020204030204"/>
            </a:endParaRPr>
          </a:p>
          <a:p>
            <a:pPr marL="1085850" lvl="2" indent="-171450">
              <a:lnSpc>
                <a:spcPct val="100000"/>
              </a:lnSpc>
              <a:spcBef>
                <a:spcPts val="0"/>
              </a:spcBef>
            </a:pPr>
            <a:r>
              <a:rPr lang="en-US" sz="6200" b="1" dirty="0">
                <a:effectLst>
                  <a:outerShdw blurRad="38100" dist="38100" dir="2700000" algn="tl">
                    <a:srgbClr val="000000">
                      <a:alpha val="43137"/>
                    </a:srgbClr>
                  </a:outerShdw>
                </a:effectLst>
                <a:latin typeface="Calibri" panose="020F0502020204030204"/>
              </a:rPr>
              <a:t>  V 14-16 The Hour to Reap Souls</a:t>
            </a:r>
          </a:p>
          <a:p>
            <a:pPr marL="1085850" lvl="2" indent="-171450">
              <a:lnSpc>
                <a:spcPct val="100000"/>
              </a:lnSpc>
              <a:spcBef>
                <a:spcPts val="0"/>
              </a:spcBef>
            </a:pPr>
            <a:r>
              <a:rPr lang="en-US" sz="6200" b="1" dirty="0">
                <a:effectLst>
                  <a:outerShdw blurRad="38100" dist="38100" dir="2700000" algn="tl">
                    <a:srgbClr val="000000">
                      <a:alpha val="43137"/>
                    </a:srgbClr>
                  </a:outerShdw>
                </a:effectLst>
                <a:latin typeface="Calibri" panose="020F0502020204030204"/>
              </a:rPr>
              <a:t>  V 17-20 The Grapes of Wrath</a:t>
            </a:r>
          </a:p>
          <a:p>
            <a:endParaRPr lang="en-US" dirty="0"/>
          </a:p>
        </p:txBody>
      </p:sp>
    </p:spTree>
    <p:extLst>
      <p:ext uri="{BB962C8B-B14F-4D97-AF65-F5344CB8AC3E}">
        <p14:creationId xmlns:p14="http://schemas.microsoft.com/office/powerpoint/2010/main" val="39180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14:1-2  The Lamb and 144,000</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081117"/>
          </a:xfrm>
          <a:prstGeom prst="rect">
            <a:avLst/>
          </a:prstGeom>
        </p:spPr>
        <p:txBody>
          <a:bodyPr wrap="square">
            <a:spAutoFit/>
          </a:bodyPr>
          <a:lstStyle/>
          <a:p>
            <a:pPr lvl="0">
              <a:lnSpc>
                <a:spcPct val="90000"/>
              </a:lnSpc>
              <a:spcBef>
                <a:spcPts val="1000"/>
              </a:spcBef>
              <a:defRPr/>
            </a:pPr>
            <a:r>
              <a:rPr lang="en-US" sz="3600" i="1" dirty="0">
                <a:solidFill>
                  <a:prstClr val="white"/>
                </a:solidFill>
              </a:rPr>
              <a:t>1 Then I looked, and behold, the Lamb was standing on Mount Zion, and with Him </a:t>
            </a:r>
            <a:r>
              <a:rPr lang="en-US" sz="3600" b="1" i="1" u="sng" dirty="0">
                <a:solidFill>
                  <a:prstClr val="white"/>
                </a:solidFill>
              </a:rPr>
              <a:t>one hundred and forty-four thousand</a:t>
            </a:r>
            <a:r>
              <a:rPr lang="en-US" sz="3600" i="1" dirty="0">
                <a:solidFill>
                  <a:prstClr val="white"/>
                </a:solidFill>
              </a:rPr>
              <a:t>, having </a:t>
            </a:r>
            <a:r>
              <a:rPr lang="en-US" sz="3600" b="1" i="1" u="sng" dirty="0">
                <a:solidFill>
                  <a:prstClr val="white"/>
                </a:solidFill>
              </a:rPr>
              <a:t>His name and the name of His Father written on their foreheads</a:t>
            </a:r>
            <a:r>
              <a:rPr lang="en-US" sz="3600" i="1" dirty="0">
                <a:solidFill>
                  <a:prstClr val="white"/>
                </a:solidFill>
              </a:rPr>
              <a:t>. 2 And I heard a voice from heaven, like the sound of many </a:t>
            </a:r>
            <a:r>
              <a:rPr lang="en-US" sz="3600" b="1" i="1" dirty="0">
                <a:solidFill>
                  <a:prstClr val="white"/>
                </a:solidFill>
              </a:rPr>
              <a:t>waters</a:t>
            </a:r>
            <a:r>
              <a:rPr lang="en-US" sz="3600" i="1" dirty="0">
                <a:solidFill>
                  <a:prstClr val="white"/>
                </a:solidFill>
              </a:rPr>
              <a:t> and like the sound of loud </a:t>
            </a:r>
            <a:r>
              <a:rPr lang="en-US" sz="3600" b="1" i="1" dirty="0">
                <a:solidFill>
                  <a:prstClr val="white"/>
                </a:solidFill>
              </a:rPr>
              <a:t>thunder</a:t>
            </a:r>
            <a:r>
              <a:rPr lang="en-US" sz="3600" i="1" dirty="0">
                <a:solidFill>
                  <a:prstClr val="white"/>
                </a:solidFill>
              </a:rPr>
              <a:t>, and the voice which I heard was </a:t>
            </a:r>
            <a:r>
              <a:rPr lang="en-US" sz="3600" b="1" i="1" u="sng" dirty="0">
                <a:solidFill>
                  <a:prstClr val="white"/>
                </a:solidFill>
              </a:rPr>
              <a:t>like the sound of harpists playing on their harps</a:t>
            </a:r>
            <a:r>
              <a:rPr lang="en-US" sz="3600" i="1" dirty="0">
                <a:solidFill>
                  <a:prstClr val="white"/>
                </a:solidFill>
              </a:rPr>
              <a:t>. </a:t>
            </a:r>
          </a:p>
        </p:txBody>
      </p:sp>
    </p:spTree>
    <p:extLst>
      <p:ext uri="{BB962C8B-B14F-4D97-AF65-F5344CB8AC3E}">
        <p14:creationId xmlns:p14="http://schemas.microsoft.com/office/powerpoint/2010/main" val="297013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17666</TotalTime>
  <Words>3382</Words>
  <Application>Microsoft Office PowerPoint</Application>
  <PresentationFormat>Widescreen</PresentationFormat>
  <Paragraphs>251</Paragraphs>
  <Slides>28</Slides>
  <Notes>26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Cardo</vt:lpstr>
      <vt:lpstr>Roboto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SEPTEMBER 30, 2020</vt:lpstr>
      <vt:lpstr>Revelation 14</vt:lpstr>
      <vt:lpstr>Revelation 14:1-2  The Lamb and 144,000</vt:lpstr>
      <vt:lpstr>Revelation 14:1-2  Who are the 144,000?</vt:lpstr>
      <vt:lpstr>Revelation 14:3  A New Song</vt:lpstr>
      <vt:lpstr>Revelation 14:4-5  First fruits to God</vt:lpstr>
      <vt:lpstr>Revelation 14:6-7  An Eternal Gospel to Preach</vt:lpstr>
      <vt:lpstr>Revelation 14:8  Fall of Babylon</vt:lpstr>
      <vt:lpstr>Revelation 14:9-10  Wrath of God</vt:lpstr>
      <vt:lpstr>Revelation 14:11-12  Torment or Perseverance</vt:lpstr>
      <vt:lpstr>Revelation 14:11-12 (cont)  Perseverance</vt:lpstr>
      <vt:lpstr>Revelation 14:13  Rest from Labors</vt:lpstr>
      <vt:lpstr>END HERE OCTOBER 7, 2020</vt:lpstr>
      <vt:lpstr>Two Reapings – Revelation 14:14-20</vt:lpstr>
      <vt:lpstr>Revelation 14:14-16  The Hour to Reap Souls</vt:lpstr>
      <vt:lpstr>Revelation 14:17-20  The Grapes of Wrath...</vt:lpstr>
      <vt:lpstr>Revelation 14:17-20 cont  The Grapes of Wrath</vt:lpstr>
      <vt:lpstr>Matthew 13 The Wheat and the Tares</vt:lpstr>
      <vt:lpstr>Revelation 14  Message for Us...</vt:lpstr>
      <vt:lpstr>Revelation 14  Message for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424</cp:revision>
  <cp:lastPrinted>2020-07-01T21:48:38Z</cp:lastPrinted>
  <dcterms:created xsi:type="dcterms:W3CDTF">2020-05-12T01:25:54Z</dcterms:created>
  <dcterms:modified xsi:type="dcterms:W3CDTF">2020-10-08T01:32:33Z</dcterms:modified>
</cp:coreProperties>
</file>